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63" r:id="rId5"/>
    <p:sldId id="264" r:id="rId6"/>
    <p:sldId id="265" r:id="rId7"/>
    <p:sldId id="266" r:id="rId8"/>
    <p:sldId id="268" r:id="rId9"/>
    <p:sldId id="267" r:id="rId10"/>
    <p:sldId id="272" r:id="rId11"/>
    <p:sldId id="273" r:id="rId12"/>
    <p:sldId id="269" r:id="rId1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220AA6-2399-40FF-973B-43CF4D98F1B0}" type="datetimeFigureOut">
              <a:rPr lang="lv-LV" smtClean="0"/>
              <a:pPr/>
              <a:t>2017.04.21.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3EFB66-F3B1-4600-94BF-67163B5F7F9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eringham.com/family/data2/rec0034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vk.lv/index.php?sadala=166&amp;id=444" TargetMode="External"/><Relationship Id="rId2" Type="http://schemas.openxmlformats.org/officeDocument/2006/relationships/hyperlink" Target="http://spoki.tvnet.lv/vesture/Tautas-senie-meri/72158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sz="5400" dirty="0" err="1" smtClean="0"/>
              <a:t>Latvia</a:t>
            </a:r>
            <a:endParaRPr lang="lv-LV" sz="5400" dirty="0" smtClean="0"/>
          </a:p>
          <a:p>
            <a:r>
              <a:rPr lang="lv-LV" sz="1600" dirty="0" smtClean="0"/>
              <a:t>Elizabete </a:t>
            </a:r>
            <a:r>
              <a:rPr lang="lv-LV" sz="1600" dirty="0" err="1" smtClean="0"/>
              <a:t>Kovtuna</a:t>
            </a:r>
            <a:endParaRPr lang="lv-LV" sz="1600" dirty="0" smtClean="0"/>
          </a:p>
          <a:p>
            <a:endParaRPr lang="lv-LV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sz="7200" dirty="0" err="1" smtClean="0"/>
              <a:t>Ancient</a:t>
            </a:r>
            <a:r>
              <a:rPr lang="lv-LV" sz="7200" dirty="0" smtClean="0"/>
              <a:t> </a:t>
            </a:r>
            <a:r>
              <a:rPr lang="lv-LV" sz="7200" dirty="0" err="1" smtClean="0"/>
              <a:t>units</a:t>
            </a:r>
            <a:endParaRPr lang="lv-LV" sz="7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11560" y="404664"/>
          <a:ext cx="7272808" cy="2160240"/>
        </p:xfrm>
        <a:graphic>
          <a:graphicData uri="http://schemas.openxmlformats.org/drawingml/2006/table">
            <a:tbl>
              <a:tblPr/>
              <a:tblGrid>
                <a:gridCol w="2693488"/>
                <a:gridCol w="2253019"/>
                <a:gridCol w="2326301"/>
              </a:tblGrid>
              <a:tr h="216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 b="1" dirty="0">
                          <a:latin typeface="Calibri"/>
                          <a:ea typeface="Calibri"/>
                          <a:cs typeface="Times New Roman"/>
                        </a:rPr>
                        <a:t>“GREAT ROUTES IN THE MIDDLE AGE AND THEIR SYMBOLOGY”</a:t>
                      </a:r>
                      <a:endParaRPr lang="lv-LV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 b="1" dirty="0">
                          <a:latin typeface="Calibri"/>
                          <a:ea typeface="Calibri"/>
                          <a:cs typeface="Times New Roman"/>
                        </a:rPr>
                        <a:t>Nr. 2016-1-ES01-KA219-025035_3</a:t>
                      </a:r>
                      <a:endParaRPr lang="lv-LV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2573617" cy="720080"/>
          </a:xfrm>
          <a:prstGeom prst="rect">
            <a:avLst/>
          </a:prstGeom>
          <a:noFill/>
        </p:spPr>
      </p:pic>
      <p:pic>
        <p:nvPicPr>
          <p:cNvPr id="11271" name="Picture 1" descr="Erasmus Middle Routes profila bil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6672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hlinkClick r:id="rId2"/>
              </a:rPr>
              <a:t>http://</a:t>
            </a:r>
            <a:r>
              <a:rPr lang="lv-LV" dirty="0" smtClean="0">
                <a:hlinkClick r:id="rId2"/>
              </a:rPr>
              <a:t>www.everingham.com/family/data2/rec0034.html</a:t>
            </a:r>
            <a:r>
              <a:rPr lang="lv-LV" dirty="0" smtClean="0"/>
              <a:t>   </a:t>
            </a:r>
            <a:endParaRPr lang="lv-LV" dirty="0" smtClean="0"/>
          </a:p>
          <a:p>
            <a:pPr>
              <a:buNone/>
            </a:pPr>
            <a:endParaRPr lang="lv-LV" dirty="0" smtClean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More </a:t>
            </a:r>
            <a:r>
              <a:rPr lang="lv-LV" dirty="0" err="1" smtClean="0"/>
              <a:t>information</a:t>
            </a:r>
            <a:endParaRPr lang="lv-LV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hlinkClick r:id="rId2"/>
              </a:rPr>
              <a:t>http://spoki.tvnet.lv/vesture/Tautas-senie-meri/721589</a:t>
            </a:r>
            <a:endParaRPr lang="lv-LV" dirty="0" smtClean="0"/>
          </a:p>
          <a:p>
            <a:r>
              <a:rPr lang="lv-LV" dirty="0" smtClean="0">
                <a:hlinkClick r:id="rId3"/>
              </a:rPr>
              <a:t>http://www.vvk.lv/index.php?sadala=166&amp;id=444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Information</a:t>
            </a:r>
            <a:r>
              <a:rPr lang="lv-LV" dirty="0" smtClean="0"/>
              <a:t> </a:t>
            </a:r>
            <a:r>
              <a:rPr lang="lv-LV" dirty="0" err="1" smtClean="0"/>
              <a:t>from</a:t>
            </a:r>
            <a:r>
              <a:rPr lang="lv-LV" smtClean="0"/>
              <a:t>:</a:t>
            </a:r>
            <a:endParaRPr lang="lv-LV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219200"/>
          </a:xfrm>
        </p:spPr>
        <p:txBody>
          <a:bodyPr/>
          <a:lstStyle/>
          <a:p>
            <a:pPr algn="ctr"/>
            <a:r>
              <a:rPr lang="lv-LV" dirty="0" err="1" smtClean="0"/>
              <a:t>Thank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!</a:t>
            </a:r>
            <a:endParaRPr lang="lv-LV" dirty="0"/>
          </a:p>
        </p:txBody>
      </p:sp>
      <p:pic>
        <p:nvPicPr>
          <p:cNvPr id="3" name="Picture 2" descr="ber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2592288" cy="277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Attēls 10" descr="Image result for ancient measurement tools"/>
          <p:cNvPicPr>
            <a:picLocks noGrp="1"/>
          </p:cNvPicPr>
          <p:nvPr>
            <p:ph idx="1"/>
          </p:nvPr>
        </p:nvPicPr>
        <p:blipFill>
          <a:blip r:embed="rId2" cstate="print"/>
          <a:srcRect b="42776"/>
          <a:stretch>
            <a:fillRect/>
          </a:stretch>
        </p:blipFill>
        <p:spPr bwMode="auto">
          <a:xfrm>
            <a:off x="1000100" y="214290"/>
            <a:ext cx="72728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ttēls 1" descr="Image result for ancient measurement tool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122860"/>
            <a:ext cx="60486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lv-LV" dirty="0" err="1" smtClean="0"/>
              <a:t>ubit</a:t>
            </a:r>
            <a:r>
              <a:rPr lang="lv-LV" dirty="0" smtClean="0"/>
              <a:t> -</a:t>
            </a:r>
            <a:r>
              <a:rPr lang="en-US" dirty="0" smtClean="0"/>
              <a:t> A unit of length equal to 0.443 meters or 18 inches. </a:t>
            </a:r>
            <a:endParaRPr lang="lv-LV" dirty="0" smtClean="0"/>
          </a:p>
          <a:p>
            <a:r>
              <a:rPr lang="en-US" dirty="0" smtClean="0"/>
              <a:t>Foot</a:t>
            </a:r>
            <a:r>
              <a:rPr lang="lv-LV" dirty="0" smtClean="0"/>
              <a:t> - </a:t>
            </a:r>
            <a:r>
              <a:rPr lang="en-US" dirty="0" smtClean="0"/>
              <a:t>12 inches. Length of (large) man's foot.</a:t>
            </a:r>
            <a:endParaRPr lang="lv-LV" dirty="0" smtClean="0"/>
          </a:p>
          <a:p>
            <a:r>
              <a:rPr lang="en-US" dirty="0" smtClean="0"/>
              <a:t>Inch</a:t>
            </a:r>
            <a:r>
              <a:rPr lang="lv-LV" dirty="0" smtClean="0"/>
              <a:t> - </a:t>
            </a:r>
            <a:r>
              <a:rPr lang="en-US" dirty="0" smtClean="0"/>
              <a:t>10 lines. 1000 mils. Width of man's thumb, length of 3 barley corns (Anglo-Saxon).</a:t>
            </a:r>
            <a:endParaRPr lang="lv-LV" dirty="0" smtClean="0"/>
          </a:p>
          <a:p>
            <a:r>
              <a:rPr lang="en-US" dirty="0" smtClean="0"/>
              <a:t>Hand</a:t>
            </a:r>
            <a:r>
              <a:rPr lang="lv-LV" dirty="0" smtClean="0"/>
              <a:t> - </a:t>
            </a:r>
            <a:r>
              <a:rPr lang="en-US" dirty="0" smtClean="0"/>
              <a:t>4 inches. Width of man's hand; used for height of horse at its withers (shoulders). Formerly, approx. 5 inches.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Units</a:t>
            </a:r>
            <a:r>
              <a:rPr lang="lv-LV" dirty="0" smtClean="0"/>
              <a:t> </a:t>
            </a:r>
            <a:r>
              <a:rPr lang="lv-LV" dirty="0" err="1" smtClean="0"/>
              <a:t>that</a:t>
            </a:r>
            <a:r>
              <a:rPr lang="lv-LV" dirty="0" smtClean="0"/>
              <a:t> </a:t>
            </a:r>
            <a:r>
              <a:rPr lang="lv-LV" dirty="0" err="1" smtClean="0"/>
              <a:t>might</a:t>
            </a:r>
            <a:r>
              <a:rPr lang="lv-LV" dirty="0" smtClean="0"/>
              <a:t> </a:t>
            </a:r>
            <a:r>
              <a:rPr lang="lv-LV" dirty="0" err="1" smtClean="0"/>
              <a:t>help</a:t>
            </a:r>
            <a:endParaRPr lang="lv-LV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Latvian to mid-19th century use a unit</a:t>
            </a:r>
            <a:r>
              <a:rPr lang="lv-LV" dirty="0" smtClean="0"/>
              <a:t> – Birkavs.</a:t>
            </a:r>
          </a:p>
          <a:p>
            <a:pPr>
              <a:buNone/>
            </a:pPr>
            <a:r>
              <a:rPr lang="lv-LV" dirty="0" smtClean="0"/>
              <a:t>Birkavs </a:t>
            </a:r>
            <a:r>
              <a:rPr lang="lv-LV" dirty="0" err="1" smtClean="0"/>
              <a:t>equal</a:t>
            </a:r>
            <a:r>
              <a:rPr lang="lv-LV" dirty="0" smtClean="0"/>
              <a:t> to 20 </a:t>
            </a:r>
            <a:r>
              <a:rPr lang="lv-LV" dirty="0" err="1" smtClean="0"/>
              <a:t>pots</a:t>
            </a:r>
            <a:r>
              <a:rPr lang="lv-LV" dirty="0" smtClean="0"/>
              <a:t> (podi) ; 400 </a:t>
            </a:r>
            <a:r>
              <a:rPr lang="lv-LV" dirty="0" err="1" smtClean="0"/>
              <a:t>pounds</a:t>
            </a:r>
            <a:r>
              <a:rPr lang="lv-LV" dirty="0" smtClean="0"/>
              <a:t> ; ~ 167,52kg</a:t>
            </a:r>
          </a:p>
          <a:p>
            <a:pPr>
              <a:buNone/>
            </a:pPr>
            <a:r>
              <a:rPr lang="lv-LV" dirty="0" smtClean="0"/>
              <a:t>1 </a:t>
            </a:r>
            <a:r>
              <a:rPr lang="lv-LV" dirty="0" err="1" smtClean="0"/>
              <a:t>pot</a:t>
            </a:r>
            <a:r>
              <a:rPr lang="lv-LV" dirty="0" smtClean="0"/>
              <a:t> =20 </a:t>
            </a:r>
            <a:r>
              <a:rPr lang="lv-LV" dirty="0" err="1" smtClean="0"/>
              <a:t>pounds</a:t>
            </a:r>
            <a:r>
              <a:rPr lang="lv-LV" dirty="0" smtClean="0"/>
              <a:t> (</a:t>
            </a:r>
            <a:r>
              <a:rPr lang="en-US" dirty="0" err="1" smtClean="0"/>
              <a:t>mārciņas</a:t>
            </a:r>
            <a:r>
              <a:rPr lang="lv-LV" dirty="0" smtClean="0"/>
              <a:t>) ; </a:t>
            </a:r>
            <a:r>
              <a:rPr lang="en-US" dirty="0" smtClean="0"/>
              <a:t>8,376 kg</a:t>
            </a: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Weight</a:t>
            </a:r>
            <a:r>
              <a:rPr lang="lv-LV" dirty="0" smtClean="0"/>
              <a:t> </a:t>
            </a:r>
            <a:r>
              <a:rPr lang="lv-LV" dirty="0" err="1" smtClean="0"/>
              <a:t>units</a:t>
            </a:r>
            <a:endParaRPr lang="lv-LV" dirty="0"/>
          </a:p>
        </p:txBody>
      </p:sp>
      <p:pic>
        <p:nvPicPr>
          <p:cNvPr id="4" name="Picture 3" descr="Tautas-senie-mer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5040560" cy="328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cubit (fabric </a:t>
            </a:r>
            <a:r>
              <a:rPr lang="lv-LV" dirty="0" err="1" smtClean="0"/>
              <a:t>unit</a:t>
            </a:r>
            <a:r>
              <a:rPr lang="en-US" dirty="0" smtClean="0"/>
              <a:t>) - 2 feet - 24 inches - 53,75cm (Riga cubit). Latvian mayor used this to 1824, when it replaced the Russian length</a:t>
            </a:r>
            <a:r>
              <a:rPr lang="lv-LV" dirty="0" smtClean="0"/>
              <a:t> </a:t>
            </a:r>
            <a:r>
              <a:rPr lang="lv-LV" dirty="0" err="1" smtClean="0"/>
              <a:t>unit</a:t>
            </a:r>
            <a:r>
              <a:rPr lang="en-US" dirty="0" smtClean="0"/>
              <a:t> - </a:t>
            </a:r>
            <a:r>
              <a:rPr lang="en-US" dirty="0" err="1" smtClean="0"/>
              <a:t>Arsin</a:t>
            </a:r>
            <a:r>
              <a:rPr lang="en-US" dirty="0" smtClean="0"/>
              <a:t> (71,1cm);</a:t>
            </a:r>
            <a:endParaRPr lang="lv-LV" dirty="0" smtClean="0"/>
          </a:p>
          <a:p>
            <a:r>
              <a:rPr lang="lv-LV" dirty="0" smtClean="0"/>
              <a:t>RĪGAS ASS (</a:t>
            </a:r>
            <a:r>
              <a:rPr lang="lv-LV" dirty="0" err="1" smtClean="0"/>
              <a:t>Rigas</a:t>
            </a:r>
            <a:r>
              <a:rPr lang="lv-LV" dirty="0" smtClean="0"/>
              <a:t> </a:t>
            </a:r>
            <a:r>
              <a:rPr lang="lv-LV" dirty="0" err="1" smtClean="0"/>
              <a:t>axis</a:t>
            </a:r>
            <a:r>
              <a:rPr lang="lv-LV" dirty="0" smtClean="0"/>
              <a:t>) = 3</a:t>
            </a:r>
            <a:r>
              <a:rPr lang="en-US" dirty="0" smtClean="0"/>
              <a:t> cubit</a:t>
            </a:r>
            <a:r>
              <a:rPr lang="lv-LV" dirty="0" smtClean="0"/>
              <a:t> = 6 </a:t>
            </a:r>
            <a:r>
              <a:rPr lang="lv-LV" dirty="0" err="1" smtClean="0"/>
              <a:t>feet</a:t>
            </a:r>
            <a:r>
              <a:rPr lang="lv-LV" dirty="0" smtClean="0"/>
              <a:t> =161,25 cm</a:t>
            </a:r>
          </a:p>
          <a:p>
            <a:r>
              <a:rPr lang="lv-LV" dirty="0" smtClean="0"/>
              <a:t>KORTELIS = ¼ </a:t>
            </a:r>
            <a:r>
              <a:rPr lang="en-US" dirty="0" smtClean="0"/>
              <a:t>cubit </a:t>
            </a:r>
            <a:r>
              <a:rPr lang="lv-LV" dirty="0" smtClean="0"/>
              <a:t>= 6 </a:t>
            </a:r>
            <a:r>
              <a:rPr lang="lv-LV" dirty="0" err="1" smtClean="0"/>
              <a:t>inches</a:t>
            </a:r>
            <a:r>
              <a:rPr lang="lv-LV" dirty="0" smtClean="0"/>
              <a:t> =13,44 cm</a:t>
            </a:r>
          </a:p>
          <a:p>
            <a:r>
              <a:rPr lang="lv-LV" dirty="0" smtClean="0"/>
              <a:t>RĪGAS MĒRRĪKSTE = 14 </a:t>
            </a:r>
            <a:r>
              <a:rPr lang="lv-LV" dirty="0" err="1" smtClean="0"/>
              <a:t>feet</a:t>
            </a:r>
            <a:r>
              <a:rPr lang="lv-LV" dirty="0" smtClean="0"/>
              <a:t> = 7 </a:t>
            </a:r>
            <a:r>
              <a:rPr lang="en-US" dirty="0" smtClean="0"/>
              <a:t>cubit </a:t>
            </a:r>
            <a:r>
              <a:rPr lang="lv-LV" dirty="0" smtClean="0"/>
              <a:t>= 376,25 cm</a:t>
            </a:r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Length</a:t>
            </a:r>
            <a:r>
              <a:rPr lang="lv-LV" dirty="0" smtClean="0"/>
              <a:t> </a:t>
            </a:r>
            <a:r>
              <a:rPr lang="lv-LV" dirty="0" err="1" smtClean="0"/>
              <a:t>units</a:t>
            </a:r>
            <a:endParaRPr lang="lv-LV" dirty="0"/>
          </a:p>
        </p:txBody>
      </p:sp>
      <p:pic>
        <p:nvPicPr>
          <p:cNvPr id="5" name="Picture 4" descr="cinev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221088"/>
            <a:ext cx="3733428" cy="2434844"/>
          </a:xfrm>
          <a:prstGeom prst="rect">
            <a:avLst/>
          </a:prstGeom>
        </p:spPr>
      </p:pic>
      <p:pic>
        <p:nvPicPr>
          <p:cNvPr id="6" name="Picture 5" descr="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221088"/>
            <a:ext cx="3648087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Riga</a:t>
            </a:r>
            <a:r>
              <a:rPr lang="lv-LV" dirty="0" smtClean="0"/>
              <a:t> 7 </a:t>
            </a:r>
            <a:r>
              <a:rPr lang="en-US" dirty="0" smtClean="0"/>
              <a:t>cubit </a:t>
            </a:r>
            <a:r>
              <a:rPr lang="lv-LV" dirty="0" err="1" smtClean="0"/>
              <a:t>mērrīkste</a:t>
            </a:r>
            <a:r>
              <a:rPr lang="lv-LV" dirty="0" smtClean="0"/>
              <a:t> = 14,156 m² </a:t>
            </a:r>
          </a:p>
          <a:p>
            <a:r>
              <a:rPr lang="en-US" dirty="0" smtClean="0"/>
              <a:t>Cord – </a:t>
            </a:r>
            <a:r>
              <a:rPr lang="lv-LV" dirty="0" err="1" smtClean="0"/>
              <a:t>ground</a:t>
            </a:r>
            <a:r>
              <a:rPr lang="lv-LV" dirty="0" smtClean="0"/>
              <a:t> </a:t>
            </a:r>
            <a:r>
              <a:rPr lang="lv-LV" dirty="0" err="1" smtClean="0"/>
              <a:t>lines</a:t>
            </a:r>
            <a:r>
              <a:rPr lang="en-US" dirty="0" smtClean="0"/>
              <a:t>, the land divided into </a:t>
            </a:r>
            <a:r>
              <a:rPr lang="lv-LV" dirty="0" err="1" smtClean="0"/>
              <a:t>lines</a:t>
            </a:r>
            <a:endParaRPr lang="lv-LV" dirty="0" smtClean="0"/>
          </a:p>
          <a:p>
            <a:r>
              <a:rPr lang="lv-LV" dirty="0" smtClean="0"/>
              <a:t>T</a:t>
            </a:r>
            <a:r>
              <a:rPr lang="en-US" dirty="0" smtClean="0"/>
              <a:t>he most common ones - foot and step.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Areas</a:t>
            </a:r>
            <a:r>
              <a:rPr lang="lv-LV" dirty="0" smtClean="0"/>
              <a:t> </a:t>
            </a:r>
            <a:r>
              <a:rPr lang="lv-LV" dirty="0" err="1" smtClean="0"/>
              <a:t>units</a:t>
            </a:r>
            <a:endParaRPr lang="lv-LV" dirty="0"/>
          </a:p>
        </p:txBody>
      </p:sp>
      <p:pic>
        <p:nvPicPr>
          <p:cNvPr id="5" name="Picture 4" descr="kastes_vagas4-6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068960"/>
            <a:ext cx="4104457" cy="2736304"/>
          </a:xfrm>
          <a:prstGeom prst="rect">
            <a:avLst/>
          </a:prstGeom>
        </p:spPr>
      </p:pic>
      <p:pic>
        <p:nvPicPr>
          <p:cNvPr id="7" name="Picture 6" descr="lejupielā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68960"/>
            <a:ext cx="3143250" cy="1457325"/>
          </a:xfrm>
          <a:prstGeom prst="rect">
            <a:avLst/>
          </a:prstGeom>
        </p:spPr>
      </p:pic>
      <p:pic>
        <p:nvPicPr>
          <p:cNvPr id="8" name="Picture 7" descr="Foot-Streng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509120"/>
            <a:ext cx="3384376" cy="190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Dowry (in square boxes) - bulk products,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lv-LV" dirty="0" smtClean="0"/>
              <a:t>c</a:t>
            </a:r>
            <a:r>
              <a:rPr lang="en-US" dirty="0" err="1" smtClean="0"/>
              <a:t>orn</a:t>
            </a:r>
            <a:r>
              <a:rPr lang="en-US" dirty="0" smtClean="0"/>
              <a:t>, potato </a:t>
            </a:r>
            <a:r>
              <a:rPr lang="lv-LV" dirty="0" err="1" smtClean="0"/>
              <a:t>unit</a:t>
            </a:r>
            <a:r>
              <a:rPr lang="lv-LV" dirty="0" smtClean="0"/>
              <a:t>.(</a:t>
            </a:r>
            <a:r>
              <a:rPr lang="en-US" dirty="0" smtClean="0"/>
              <a:t> 15 and 16th century.</a:t>
            </a:r>
            <a:r>
              <a:rPr lang="lv-LV" dirty="0" smtClean="0"/>
              <a:t>)</a:t>
            </a:r>
          </a:p>
          <a:p>
            <a:pPr>
              <a:buNone/>
            </a:pPr>
            <a:r>
              <a:rPr lang="lv-LV" dirty="0" err="1" smtClean="0"/>
              <a:t>Dowry</a:t>
            </a:r>
            <a:r>
              <a:rPr lang="en-US" dirty="0" smtClean="0"/>
              <a:t> height of 32cm and a diameter of 56,5cm meet ~ 69kg;</a:t>
            </a:r>
            <a:endParaRPr lang="lv-LV" dirty="0" smtClean="0"/>
          </a:p>
          <a:p>
            <a:pPr>
              <a:buNone/>
            </a:pPr>
            <a:r>
              <a:rPr lang="en-US" dirty="0" err="1" smtClean="0"/>
              <a:t>Sieks</a:t>
            </a:r>
            <a:r>
              <a:rPr lang="en-US" dirty="0" smtClean="0"/>
              <a:t> - product </a:t>
            </a:r>
            <a:r>
              <a:rPr lang="lv-LV" dirty="0" err="1" smtClean="0"/>
              <a:t>unit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wheat</a:t>
            </a:r>
            <a:r>
              <a:rPr lang="lv-LV" dirty="0" smtClean="0"/>
              <a:t>, </a:t>
            </a:r>
            <a:r>
              <a:rPr lang="lv-LV" dirty="0" err="1" smtClean="0"/>
              <a:t>rye</a:t>
            </a:r>
            <a:r>
              <a:rPr lang="lv-LV" dirty="0" smtClean="0"/>
              <a:t>, </a:t>
            </a:r>
            <a:r>
              <a:rPr lang="lv-LV" dirty="0" err="1" smtClean="0"/>
              <a:t>buckwheat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other</a:t>
            </a:r>
            <a:r>
              <a:rPr lang="lv-LV" dirty="0" smtClean="0"/>
              <a:t> </a:t>
            </a:r>
            <a:r>
              <a:rPr lang="lv-LV" dirty="0" err="1" smtClean="0"/>
              <a:t>at</a:t>
            </a:r>
            <a:r>
              <a:rPr lang="lv-LV" dirty="0" smtClean="0"/>
              <a:t> </a:t>
            </a:r>
            <a:r>
              <a:rPr lang="en-US" dirty="0" smtClean="0"/>
              <a:t> 15 </a:t>
            </a:r>
            <a:r>
              <a:rPr lang="lv-LV" dirty="0" err="1" smtClean="0"/>
              <a:t>and</a:t>
            </a:r>
            <a:r>
              <a:rPr lang="en-US" dirty="0" smtClean="0"/>
              <a:t> 16th century</a:t>
            </a:r>
            <a:r>
              <a:rPr lang="lv-LV" dirty="0" smtClean="0"/>
              <a:t>.</a:t>
            </a:r>
            <a:r>
              <a:rPr lang="en-US" dirty="0" smtClean="0"/>
              <a:t> </a:t>
            </a:r>
            <a:r>
              <a:rPr lang="lv-LV" dirty="0" smtClean="0"/>
              <a:t>It </a:t>
            </a:r>
            <a:r>
              <a:rPr lang="lv-LV" dirty="0" err="1" smtClean="0"/>
              <a:t>is</a:t>
            </a:r>
            <a:r>
              <a:rPr lang="en-US" dirty="0" smtClean="0"/>
              <a:t> height - 15,6cm </a:t>
            </a:r>
            <a:r>
              <a:rPr lang="lv-LV" dirty="0" err="1" smtClean="0"/>
              <a:t>and</a:t>
            </a:r>
            <a:r>
              <a:rPr lang="en-US" dirty="0" smtClean="0"/>
              <a:t> </a:t>
            </a:r>
            <a:r>
              <a:rPr lang="lv-LV" dirty="0" smtClean="0"/>
              <a:t>d</a:t>
            </a:r>
            <a:r>
              <a:rPr lang="en-US" dirty="0" err="1" smtClean="0"/>
              <a:t>iameter</a:t>
            </a:r>
            <a:r>
              <a:rPr lang="en-US" dirty="0" smtClean="0"/>
              <a:t> - 31,6cm;</a:t>
            </a:r>
            <a:endParaRPr lang="lv-LV" dirty="0" smtClean="0"/>
          </a:p>
          <a:p>
            <a:pPr>
              <a:buNone/>
            </a:pPr>
            <a:r>
              <a:rPr lang="en-US" dirty="0" smtClean="0"/>
              <a:t>Salt barrel - 1/16 </a:t>
            </a:r>
            <a:r>
              <a:rPr lang="lv-LV" dirty="0" err="1" smtClean="0"/>
              <a:t>barrel</a:t>
            </a:r>
            <a:r>
              <a:rPr lang="lv-LV" dirty="0" smtClean="0"/>
              <a:t> </a:t>
            </a:r>
            <a:r>
              <a:rPr lang="lv-LV" dirty="0" err="1" smtClean="0"/>
              <a:t>unit</a:t>
            </a:r>
            <a:r>
              <a:rPr lang="en-US" dirty="0" smtClean="0"/>
              <a:t> - the name itself already suggests that was used as a</a:t>
            </a:r>
            <a:r>
              <a:rPr lang="lv-LV" dirty="0" smtClean="0"/>
              <a:t> </a:t>
            </a:r>
            <a:r>
              <a:rPr lang="lv-LV" dirty="0" err="1" smtClean="0"/>
              <a:t>unit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salt</a:t>
            </a:r>
            <a:r>
              <a:rPr lang="en-US" dirty="0" smtClean="0"/>
              <a:t>. </a:t>
            </a:r>
            <a:r>
              <a:rPr lang="lv-LV" dirty="0" smtClean="0"/>
              <a:t>It </a:t>
            </a:r>
            <a:r>
              <a:rPr lang="lv-LV" dirty="0" err="1" smtClean="0"/>
              <a:t>was</a:t>
            </a:r>
            <a:r>
              <a:rPr lang="lv-LV" dirty="0" smtClean="0"/>
              <a:t> </a:t>
            </a:r>
            <a:r>
              <a:rPr lang="en-US" dirty="0" smtClean="0"/>
              <a:t>76,7cm height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en-US" dirty="0" smtClean="0"/>
              <a:t>diameter - 48,8cm</a:t>
            </a:r>
            <a:endParaRPr lang="lv-LV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Volume</a:t>
            </a:r>
            <a:r>
              <a:rPr lang="lv-LV" dirty="0" smtClean="0"/>
              <a:t> </a:t>
            </a:r>
            <a:r>
              <a:rPr lang="lv-LV" dirty="0" err="1" smtClean="0"/>
              <a:t>unit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oka muc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816424" cy="25442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4" descr="19ac0542174f87ff4d-45009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80928"/>
            <a:ext cx="5427498" cy="3654697"/>
          </a:xfrm>
          <a:prstGeom prst="rect">
            <a:avLst/>
          </a:prstGeom>
        </p:spPr>
      </p:pic>
      <p:pic>
        <p:nvPicPr>
          <p:cNvPr id="6" name="Picture 5" descr="cf2a14b51ea0a38acf417e750cdf2b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2656"/>
            <a:ext cx="4476397" cy="2993504"/>
          </a:xfrm>
          <a:prstGeom prst="rect">
            <a:avLst/>
          </a:prstGeom>
        </p:spPr>
      </p:pic>
      <p:pic>
        <p:nvPicPr>
          <p:cNvPr id="7" name="Picture 6" descr="61488_2c64c8fc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284984"/>
            <a:ext cx="3824772" cy="256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1) 6x6 f</a:t>
            </a:r>
            <a:r>
              <a:rPr lang="lv-LV" dirty="0" err="1" smtClean="0"/>
              <a:t>ee</a:t>
            </a:r>
            <a:r>
              <a:rPr lang="en-US" dirty="0" smtClean="0"/>
              <a:t>t 5 stretches</a:t>
            </a:r>
            <a:r>
              <a:rPr lang="lv-LV" dirty="0" smtClean="0"/>
              <a:t>(sprīdis)</a:t>
            </a:r>
            <a:r>
              <a:rPr lang="en-US" dirty="0" smtClean="0"/>
              <a:t> past the </a:t>
            </a:r>
            <a:r>
              <a:rPr lang="lv-LV" dirty="0" err="1" smtClean="0"/>
              <a:t>end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wood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2) 9x9 f</a:t>
            </a:r>
            <a:r>
              <a:rPr lang="lv-LV" dirty="0" err="1" smtClean="0"/>
              <a:t>ee</a:t>
            </a:r>
            <a:r>
              <a:rPr lang="en-US" dirty="0" smtClean="0"/>
              <a:t>t;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3) 11x11 feet.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axis</a:t>
            </a:r>
            <a:endParaRPr lang="lv-LV" dirty="0"/>
          </a:p>
        </p:txBody>
      </p:sp>
      <p:pic>
        <p:nvPicPr>
          <p:cNvPr id="4" name="Picture 3" descr="Tautas-senie-meri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564904"/>
            <a:ext cx="44767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223</TotalTime>
  <Words>355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Ancient units</vt:lpstr>
      <vt:lpstr>Slide 2</vt:lpstr>
      <vt:lpstr>Units that might help</vt:lpstr>
      <vt:lpstr>Weight units</vt:lpstr>
      <vt:lpstr>Length units</vt:lpstr>
      <vt:lpstr>Areas units</vt:lpstr>
      <vt:lpstr>Volume unit</vt:lpstr>
      <vt:lpstr>Slide 8</vt:lpstr>
      <vt:lpstr>Wood axis</vt:lpstr>
      <vt:lpstr>More information</vt:lpstr>
      <vt:lpstr>Information from: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Majnieks</dc:creator>
  <cp:lastModifiedBy>User</cp:lastModifiedBy>
  <cp:revision>26</cp:revision>
  <dcterms:created xsi:type="dcterms:W3CDTF">2017-03-23T19:42:37Z</dcterms:created>
  <dcterms:modified xsi:type="dcterms:W3CDTF">2017-04-21T19:42:56Z</dcterms:modified>
</cp:coreProperties>
</file>