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3" r:id="rId4"/>
    <p:sldId id="265" r:id="rId5"/>
    <p:sldId id="267" r:id="rId6"/>
    <p:sldId id="268" r:id="rId7"/>
    <p:sldId id="269" r:id="rId8"/>
    <p:sldId id="276" r:id="rId9"/>
    <p:sldId id="277" r:id="rId10"/>
    <p:sldId id="278" r:id="rId11"/>
    <p:sldId id="279" r:id="rId12"/>
    <p:sldId id="274" r:id="rId13"/>
  </p:sldIdLst>
  <p:sldSz cx="9144000" cy="6858000" type="screen4x3"/>
  <p:notesSz cx="6858000" cy="9144000"/>
  <p:defaultTextStyle>
    <a:defPPr>
      <a:defRPr lang="lv-LV"/>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147" autoAdjust="0"/>
    <p:restoredTop sz="94660"/>
  </p:normalViewPr>
  <p:slideViewPr>
    <p:cSldViewPr>
      <p:cViewPr>
        <p:scale>
          <a:sx n="66" d="100"/>
          <a:sy n="66" d="100"/>
        </p:scale>
        <p:origin x="-1524" y="-14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AE7BC19D-81E8-4CE1-9872-42B5758FA81F}" type="datetimeFigureOut">
              <a:rPr lang="lv-LV" smtClean="0"/>
              <a:pPr/>
              <a:t>2017.02.10.</a:t>
            </a:fld>
            <a:endParaRPr lang="lv-LV"/>
          </a:p>
        </p:txBody>
      </p:sp>
      <p:sp>
        <p:nvSpPr>
          <p:cNvPr id="20" name="Footer Placeholder 19"/>
          <p:cNvSpPr>
            <a:spLocks noGrp="1"/>
          </p:cNvSpPr>
          <p:nvPr>
            <p:ph type="ftr" sz="quarter" idx="11"/>
          </p:nvPr>
        </p:nvSpPr>
        <p:spPr/>
        <p:txBody>
          <a:bodyPr/>
          <a:lstStyle>
            <a:extLst/>
          </a:lstStyle>
          <a:p>
            <a:endParaRPr lang="lv-LV"/>
          </a:p>
        </p:txBody>
      </p:sp>
      <p:sp>
        <p:nvSpPr>
          <p:cNvPr id="10" name="Slide Number Placeholder 9"/>
          <p:cNvSpPr>
            <a:spLocks noGrp="1"/>
          </p:cNvSpPr>
          <p:nvPr>
            <p:ph type="sldNum" sz="quarter" idx="12"/>
          </p:nvPr>
        </p:nvSpPr>
        <p:spPr/>
        <p:txBody>
          <a:bodyPr/>
          <a:lstStyle>
            <a:extLst/>
          </a:lstStyle>
          <a:p>
            <a:fld id="{8E0E9A39-FDE1-4C32-A729-5AB4594B055B}" type="slidenum">
              <a:rPr lang="lv-LV" smtClean="0"/>
              <a:pPr/>
              <a:t>‹#›</a:t>
            </a:fld>
            <a:endParaRPr lang="lv-LV"/>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E7BC19D-81E8-4CE1-9872-42B5758FA81F}" type="datetimeFigureOut">
              <a:rPr lang="lv-LV" smtClean="0"/>
              <a:pPr/>
              <a:t>2017.02.10.</a:t>
            </a:fld>
            <a:endParaRPr lang="lv-LV"/>
          </a:p>
        </p:txBody>
      </p:sp>
      <p:sp>
        <p:nvSpPr>
          <p:cNvPr id="5" name="Footer Placeholder 4"/>
          <p:cNvSpPr>
            <a:spLocks noGrp="1"/>
          </p:cNvSpPr>
          <p:nvPr>
            <p:ph type="ftr" sz="quarter" idx="11"/>
          </p:nvPr>
        </p:nvSpPr>
        <p:spPr/>
        <p:txBody>
          <a:bodyPr/>
          <a:lstStyle>
            <a:extLst/>
          </a:lstStyle>
          <a:p>
            <a:endParaRPr lang="lv-LV"/>
          </a:p>
        </p:txBody>
      </p:sp>
      <p:sp>
        <p:nvSpPr>
          <p:cNvPr id="6" name="Slide Number Placeholder 5"/>
          <p:cNvSpPr>
            <a:spLocks noGrp="1"/>
          </p:cNvSpPr>
          <p:nvPr>
            <p:ph type="sldNum" sz="quarter" idx="12"/>
          </p:nvPr>
        </p:nvSpPr>
        <p:spPr/>
        <p:txBody>
          <a:bodyPr/>
          <a:lstStyle>
            <a:extLst/>
          </a:lstStyle>
          <a:p>
            <a:fld id="{8E0E9A39-FDE1-4C32-A729-5AB4594B055B}" type="slidenum">
              <a:rPr lang="lv-LV" smtClean="0"/>
              <a:pPr/>
              <a:t>‹#›</a:t>
            </a:fld>
            <a:endParaRPr lang="lv-LV"/>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E7BC19D-81E8-4CE1-9872-42B5758FA81F}" type="datetimeFigureOut">
              <a:rPr lang="lv-LV" smtClean="0"/>
              <a:pPr/>
              <a:t>2017.02.10.</a:t>
            </a:fld>
            <a:endParaRPr lang="lv-LV"/>
          </a:p>
        </p:txBody>
      </p:sp>
      <p:sp>
        <p:nvSpPr>
          <p:cNvPr id="5" name="Footer Placeholder 4"/>
          <p:cNvSpPr>
            <a:spLocks noGrp="1"/>
          </p:cNvSpPr>
          <p:nvPr>
            <p:ph type="ftr" sz="quarter" idx="11"/>
          </p:nvPr>
        </p:nvSpPr>
        <p:spPr/>
        <p:txBody>
          <a:bodyPr/>
          <a:lstStyle>
            <a:extLst/>
          </a:lstStyle>
          <a:p>
            <a:endParaRPr lang="lv-LV"/>
          </a:p>
        </p:txBody>
      </p:sp>
      <p:sp>
        <p:nvSpPr>
          <p:cNvPr id="6" name="Slide Number Placeholder 5"/>
          <p:cNvSpPr>
            <a:spLocks noGrp="1"/>
          </p:cNvSpPr>
          <p:nvPr>
            <p:ph type="sldNum" sz="quarter" idx="12"/>
          </p:nvPr>
        </p:nvSpPr>
        <p:spPr/>
        <p:txBody>
          <a:bodyPr/>
          <a:lstStyle>
            <a:extLst/>
          </a:lstStyle>
          <a:p>
            <a:fld id="{8E0E9A39-FDE1-4C32-A729-5AB4594B055B}" type="slidenum">
              <a:rPr lang="lv-LV" smtClean="0"/>
              <a:pPr/>
              <a:t>‹#›</a:t>
            </a:fld>
            <a:endParaRPr lang="lv-LV"/>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E7BC19D-81E8-4CE1-9872-42B5758FA81F}" type="datetimeFigureOut">
              <a:rPr lang="lv-LV" smtClean="0"/>
              <a:pPr/>
              <a:t>2017.02.10.</a:t>
            </a:fld>
            <a:endParaRPr lang="lv-LV"/>
          </a:p>
        </p:txBody>
      </p:sp>
      <p:sp>
        <p:nvSpPr>
          <p:cNvPr id="5" name="Footer Placeholder 4"/>
          <p:cNvSpPr>
            <a:spLocks noGrp="1"/>
          </p:cNvSpPr>
          <p:nvPr>
            <p:ph type="ftr" sz="quarter" idx="11"/>
          </p:nvPr>
        </p:nvSpPr>
        <p:spPr/>
        <p:txBody>
          <a:bodyPr/>
          <a:lstStyle>
            <a:extLst/>
          </a:lstStyle>
          <a:p>
            <a:endParaRPr lang="lv-LV"/>
          </a:p>
        </p:txBody>
      </p:sp>
      <p:sp>
        <p:nvSpPr>
          <p:cNvPr id="6" name="Slide Number Placeholder 5"/>
          <p:cNvSpPr>
            <a:spLocks noGrp="1"/>
          </p:cNvSpPr>
          <p:nvPr>
            <p:ph type="sldNum" sz="quarter" idx="12"/>
          </p:nvPr>
        </p:nvSpPr>
        <p:spPr/>
        <p:txBody>
          <a:bodyPr/>
          <a:lstStyle>
            <a:extLst/>
          </a:lstStyle>
          <a:p>
            <a:fld id="{8E0E9A39-FDE1-4C32-A729-5AB4594B055B}" type="slidenum">
              <a:rPr lang="lv-LV" smtClean="0"/>
              <a:pPr/>
              <a:t>‹#›</a:t>
            </a:fld>
            <a:endParaRPr lang="lv-LV"/>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AE7BC19D-81E8-4CE1-9872-42B5758FA81F}" type="datetimeFigureOut">
              <a:rPr lang="lv-LV" smtClean="0"/>
              <a:pPr/>
              <a:t>2017.02.10.</a:t>
            </a:fld>
            <a:endParaRPr lang="lv-LV"/>
          </a:p>
        </p:txBody>
      </p:sp>
      <p:sp>
        <p:nvSpPr>
          <p:cNvPr id="5" name="Footer Placeholder 4"/>
          <p:cNvSpPr>
            <a:spLocks noGrp="1"/>
          </p:cNvSpPr>
          <p:nvPr>
            <p:ph type="ftr" sz="quarter" idx="11"/>
          </p:nvPr>
        </p:nvSpPr>
        <p:spPr/>
        <p:txBody>
          <a:bodyPr/>
          <a:lstStyle>
            <a:extLst/>
          </a:lstStyle>
          <a:p>
            <a:endParaRPr lang="lv-LV"/>
          </a:p>
        </p:txBody>
      </p:sp>
      <p:sp>
        <p:nvSpPr>
          <p:cNvPr id="6" name="Slide Number Placeholder 5"/>
          <p:cNvSpPr>
            <a:spLocks noGrp="1"/>
          </p:cNvSpPr>
          <p:nvPr>
            <p:ph type="sldNum" sz="quarter" idx="12"/>
          </p:nvPr>
        </p:nvSpPr>
        <p:spPr/>
        <p:txBody>
          <a:bodyPr/>
          <a:lstStyle>
            <a:extLst/>
          </a:lstStyle>
          <a:p>
            <a:fld id="{8E0E9A39-FDE1-4C32-A729-5AB4594B055B}" type="slidenum">
              <a:rPr lang="lv-LV" smtClean="0"/>
              <a:pPr/>
              <a:t>‹#›</a:t>
            </a:fld>
            <a:endParaRPr lang="lv-LV"/>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E7BC19D-81E8-4CE1-9872-42B5758FA81F}" type="datetimeFigureOut">
              <a:rPr lang="lv-LV" smtClean="0"/>
              <a:pPr/>
              <a:t>2017.02.10.</a:t>
            </a:fld>
            <a:endParaRPr lang="lv-LV"/>
          </a:p>
        </p:txBody>
      </p:sp>
      <p:sp>
        <p:nvSpPr>
          <p:cNvPr id="6" name="Footer Placeholder 5"/>
          <p:cNvSpPr>
            <a:spLocks noGrp="1"/>
          </p:cNvSpPr>
          <p:nvPr>
            <p:ph type="ftr" sz="quarter" idx="11"/>
          </p:nvPr>
        </p:nvSpPr>
        <p:spPr/>
        <p:txBody>
          <a:bodyPr/>
          <a:lstStyle>
            <a:extLst/>
          </a:lstStyle>
          <a:p>
            <a:endParaRPr lang="lv-LV"/>
          </a:p>
        </p:txBody>
      </p:sp>
      <p:sp>
        <p:nvSpPr>
          <p:cNvPr id="7" name="Slide Number Placeholder 6"/>
          <p:cNvSpPr>
            <a:spLocks noGrp="1"/>
          </p:cNvSpPr>
          <p:nvPr>
            <p:ph type="sldNum" sz="quarter" idx="12"/>
          </p:nvPr>
        </p:nvSpPr>
        <p:spPr/>
        <p:txBody>
          <a:bodyPr/>
          <a:lstStyle>
            <a:extLst/>
          </a:lstStyle>
          <a:p>
            <a:fld id="{8E0E9A39-FDE1-4C32-A729-5AB4594B055B}" type="slidenum">
              <a:rPr lang="lv-LV" smtClean="0"/>
              <a:pPr/>
              <a:t>‹#›</a:t>
            </a:fld>
            <a:endParaRPr lang="lv-LV"/>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AE7BC19D-81E8-4CE1-9872-42B5758FA81F}" type="datetimeFigureOut">
              <a:rPr lang="lv-LV" smtClean="0"/>
              <a:pPr/>
              <a:t>2017.02.10.</a:t>
            </a:fld>
            <a:endParaRPr lang="lv-LV"/>
          </a:p>
        </p:txBody>
      </p:sp>
      <p:sp>
        <p:nvSpPr>
          <p:cNvPr id="8" name="Footer Placeholder 7"/>
          <p:cNvSpPr>
            <a:spLocks noGrp="1"/>
          </p:cNvSpPr>
          <p:nvPr>
            <p:ph type="ftr" sz="quarter" idx="11"/>
          </p:nvPr>
        </p:nvSpPr>
        <p:spPr/>
        <p:txBody>
          <a:bodyPr/>
          <a:lstStyle>
            <a:extLst/>
          </a:lstStyle>
          <a:p>
            <a:endParaRPr lang="lv-LV"/>
          </a:p>
        </p:txBody>
      </p:sp>
      <p:sp>
        <p:nvSpPr>
          <p:cNvPr id="9" name="Slide Number Placeholder 8"/>
          <p:cNvSpPr>
            <a:spLocks noGrp="1"/>
          </p:cNvSpPr>
          <p:nvPr>
            <p:ph type="sldNum" sz="quarter" idx="12"/>
          </p:nvPr>
        </p:nvSpPr>
        <p:spPr/>
        <p:txBody>
          <a:bodyPr/>
          <a:lstStyle>
            <a:extLst/>
          </a:lstStyle>
          <a:p>
            <a:fld id="{8E0E9A39-FDE1-4C32-A729-5AB4594B055B}" type="slidenum">
              <a:rPr lang="lv-LV" smtClean="0"/>
              <a:pPr/>
              <a:t>‹#›</a:t>
            </a:fld>
            <a:endParaRPr lang="lv-LV"/>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AE7BC19D-81E8-4CE1-9872-42B5758FA81F}" type="datetimeFigureOut">
              <a:rPr lang="lv-LV" smtClean="0"/>
              <a:pPr/>
              <a:t>2017.02.10.</a:t>
            </a:fld>
            <a:endParaRPr lang="lv-LV"/>
          </a:p>
        </p:txBody>
      </p:sp>
      <p:sp>
        <p:nvSpPr>
          <p:cNvPr id="4" name="Footer Placeholder 3"/>
          <p:cNvSpPr>
            <a:spLocks noGrp="1"/>
          </p:cNvSpPr>
          <p:nvPr>
            <p:ph type="ftr" sz="quarter" idx="11"/>
          </p:nvPr>
        </p:nvSpPr>
        <p:spPr/>
        <p:txBody>
          <a:bodyPr/>
          <a:lstStyle>
            <a:extLst/>
          </a:lstStyle>
          <a:p>
            <a:endParaRPr lang="lv-LV"/>
          </a:p>
        </p:txBody>
      </p:sp>
      <p:sp>
        <p:nvSpPr>
          <p:cNvPr id="5" name="Slide Number Placeholder 4"/>
          <p:cNvSpPr>
            <a:spLocks noGrp="1"/>
          </p:cNvSpPr>
          <p:nvPr>
            <p:ph type="sldNum" sz="quarter" idx="12"/>
          </p:nvPr>
        </p:nvSpPr>
        <p:spPr/>
        <p:txBody>
          <a:bodyPr/>
          <a:lstStyle>
            <a:extLst/>
          </a:lstStyle>
          <a:p>
            <a:fld id="{8E0E9A39-FDE1-4C32-A729-5AB4594B055B}" type="slidenum">
              <a:rPr lang="lv-LV" smtClean="0"/>
              <a:pPr/>
              <a:t>‹#›</a:t>
            </a:fld>
            <a:endParaRPr lang="lv-LV"/>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AE7BC19D-81E8-4CE1-9872-42B5758FA81F}" type="datetimeFigureOut">
              <a:rPr lang="lv-LV" smtClean="0"/>
              <a:pPr/>
              <a:t>2017.02.10.</a:t>
            </a:fld>
            <a:endParaRPr lang="lv-LV"/>
          </a:p>
        </p:txBody>
      </p:sp>
      <p:sp>
        <p:nvSpPr>
          <p:cNvPr id="3" name="Footer Placeholder 2"/>
          <p:cNvSpPr>
            <a:spLocks noGrp="1"/>
          </p:cNvSpPr>
          <p:nvPr>
            <p:ph type="ftr" sz="quarter" idx="11"/>
          </p:nvPr>
        </p:nvSpPr>
        <p:spPr/>
        <p:txBody>
          <a:bodyPr/>
          <a:lstStyle>
            <a:extLst/>
          </a:lstStyle>
          <a:p>
            <a:endParaRPr lang="lv-LV"/>
          </a:p>
        </p:txBody>
      </p:sp>
      <p:sp>
        <p:nvSpPr>
          <p:cNvPr id="4" name="Slide Number Placeholder 3"/>
          <p:cNvSpPr>
            <a:spLocks noGrp="1"/>
          </p:cNvSpPr>
          <p:nvPr>
            <p:ph type="sldNum" sz="quarter" idx="12"/>
          </p:nvPr>
        </p:nvSpPr>
        <p:spPr/>
        <p:txBody>
          <a:bodyPr/>
          <a:lstStyle>
            <a:extLst/>
          </a:lstStyle>
          <a:p>
            <a:fld id="{8E0E9A39-FDE1-4C32-A729-5AB4594B055B}" type="slidenum">
              <a:rPr lang="lv-LV" smtClean="0"/>
              <a:pPr/>
              <a:t>‹#›</a:t>
            </a:fld>
            <a:endParaRPr lang="lv-LV"/>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E7BC19D-81E8-4CE1-9872-42B5758FA81F}" type="datetimeFigureOut">
              <a:rPr lang="lv-LV" smtClean="0"/>
              <a:pPr/>
              <a:t>2017.02.10.</a:t>
            </a:fld>
            <a:endParaRPr lang="lv-LV"/>
          </a:p>
        </p:txBody>
      </p:sp>
      <p:sp>
        <p:nvSpPr>
          <p:cNvPr id="6" name="Footer Placeholder 5"/>
          <p:cNvSpPr>
            <a:spLocks noGrp="1"/>
          </p:cNvSpPr>
          <p:nvPr>
            <p:ph type="ftr" sz="quarter" idx="11"/>
          </p:nvPr>
        </p:nvSpPr>
        <p:spPr/>
        <p:txBody>
          <a:bodyPr/>
          <a:lstStyle>
            <a:extLst/>
          </a:lstStyle>
          <a:p>
            <a:endParaRPr lang="lv-LV"/>
          </a:p>
        </p:txBody>
      </p:sp>
      <p:sp>
        <p:nvSpPr>
          <p:cNvPr id="7" name="Slide Number Placeholder 6"/>
          <p:cNvSpPr>
            <a:spLocks noGrp="1"/>
          </p:cNvSpPr>
          <p:nvPr>
            <p:ph type="sldNum" sz="quarter" idx="12"/>
          </p:nvPr>
        </p:nvSpPr>
        <p:spPr/>
        <p:txBody>
          <a:bodyPr/>
          <a:lstStyle>
            <a:extLst/>
          </a:lstStyle>
          <a:p>
            <a:fld id="{8E0E9A39-FDE1-4C32-A729-5AB4594B055B}" type="slidenum">
              <a:rPr lang="lv-LV" smtClean="0"/>
              <a:pPr/>
              <a:t>‹#›</a:t>
            </a:fld>
            <a:endParaRPr lang="lv-LV"/>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AE7BC19D-81E8-4CE1-9872-42B5758FA81F}" type="datetimeFigureOut">
              <a:rPr lang="lv-LV" smtClean="0"/>
              <a:pPr/>
              <a:t>2017.02.10.</a:t>
            </a:fld>
            <a:endParaRPr lang="lv-LV"/>
          </a:p>
        </p:txBody>
      </p:sp>
      <p:sp>
        <p:nvSpPr>
          <p:cNvPr id="6" name="Footer Placeholder 5"/>
          <p:cNvSpPr>
            <a:spLocks noGrp="1"/>
          </p:cNvSpPr>
          <p:nvPr>
            <p:ph type="ftr" sz="quarter" idx="11"/>
          </p:nvPr>
        </p:nvSpPr>
        <p:spPr/>
        <p:txBody>
          <a:bodyPr/>
          <a:lstStyle>
            <a:extLst/>
          </a:lstStyle>
          <a:p>
            <a:endParaRPr lang="lv-LV"/>
          </a:p>
        </p:txBody>
      </p:sp>
      <p:sp>
        <p:nvSpPr>
          <p:cNvPr id="7" name="Slide Number Placeholder 6"/>
          <p:cNvSpPr>
            <a:spLocks noGrp="1"/>
          </p:cNvSpPr>
          <p:nvPr>
            <p:ph type="sldNum" sz="quarter" idx="12"/>
          </p:nvPr>
        </p:nvSpPr>
        <p:spPr/>
        <p:txBody>
          <a:bodyPr/>
          <a:lstStyle>
            <a:extLst/>
          </a:lstStyle>
          <a:p>
            <a:fld id="{8E0E9A39-FDE1-4C32-A729-5AB4594B055B}" type="slidenum">
              <a:rPr lang="lv-LV" smtClean="0"/>
              <a:pPr/>
              <a:t>‹#›</a:t>
            </a:fld>
            <a:endParaRPr lang="lv-LV"/>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AE7BC19D-81E8-4CE1-9872-42B5758FA81F}" type="datetimeFigureOut">
              <a:rPr lang="lv-LV" smtClean="0"/>
              <a:pPr/>
              <a:t>2017.02.10.</a:t>
            </a:fld>
            <a:endParaRPr lang="lv-LV"/>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lv-LV"/>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8E0E9A39-FDE1-4C32-A729-5AB4594B055B}" type="slidenum">
              <a:rPr lang="lv-LV" smtClean="0"/>
              <a:pPr/>
              <a:t>‹#›</a:t>
            </a:fld>
            <a:endParaRPr lang="lv-LV"/>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www.blogger.com/post-edit.g?blogID=1196076144808897643&amp;postID=1896547137296048081"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alvjamamma-svtkiunsvinamsdienaslatvij.blogspot.com/2011/05/svetki-un-svinamas-dienas-latvija.html"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28671"/>
            <a:ext cx="7772400" cy="2143139"/>
          </a:xfrm>
        </p:spPr>
        <p:txBody>
          <a:bodyPr>
            <a:normAutofit/>
          </a:bodyPr>
          <a:lstStyle/>
          <a:p>
            <a:r>
              <a:rPr lang="lv-LV" sz="1300" dirty="0" smtClean="0"/>
              <a:t>                            </a:t>
            </a:r>
            <a:r>
              <a:rPr lang="lv-LV" sz="1300" dirty="0"/>
              <a:t> </a:t>
            </a:r>
            <a:r>
              <a:rPr lang="en-GB" sz="1300" b="1" dirty="0" smtClean="0"/>
              <a:t>“GREAT ROUTES IN THE MIDDLE AGE AND THEIR SYMBOLOGY”</a:t>
            </a:r>
            <a:r>
              <a:rPr lang="lv-LV" sz="1300" dirty="0" smtClean="0"/>
              <a:t/>
            </a:r>
            <a:br>
              <a:rPr lang="lv-LV" sz="1300" dirty="0" smtClean="0"/>
            </a:br>
            <a:r>
              <a:rPr lang="lv-LV" sz="1300" dirty="0" smtClean="0"/>
              <a:t>                                                                 </a:t>
            </a:r>
            <a:r>
              <a:rPr lang="en-GB" sz="1300" b="1" dirty="0" smtClean="0"/>
              <a:t>Nr. 2016-1-ES01-KA219-025035_3</a:t>
            </a:r>
            <a:r>
              <a:rPr lang="lv-LV" dirty="0"/>
              <a:t/>
            </a:r>
            <a:br>
              <a:rPr lang="lv-LV" dirty="0"/>
            </a:br>
            <a:r>
              <a:rPr lang="lv-LV" dirty="0"/>
              <a:t/>
            </a:r>
            <a:br>
              <a:rPr lang="lv-LV" dirty="0"/>
            </a:br>
            <a:endParaRPr lang="lv-LV" dirty="0"/>
          </a:p>
        </p:txBody>
      </p:sp>
      <p:sp>
        <p:nvSpPr>
          <p:cNvPr id="3" name="Subtitle 2"/>
          <p:cNvSpPr>
            <a:spLocks noGrp="1"/>
          </p:cNvSpPr>
          <p:nvPr>
            <p:ph type="subTitle" idx="1"/>
          </p:nvPr>
        </p:nvSpPr>
        <p:spPr/>
        <p:txBody>
          <a:bodyPr>
            <a:normAutofit/>
          </a:bodyPr>
          <a:lstStyle/>
          <a:p>
            <a:endParaRPr lang="lv-LV" dirty="0"/>
          </a:p>
        </p:txBody>
      </p:sp>
      <p:pic>
        <p:nvPicPr>
          <p:cNvPr id="4" name="Attēls 1"/>
          <p:cNvPicPr/>
          <p:nvPr/>
        </p:nvPicPr>
        <p:blipFill>
          <a:blip r:embed="rId2" cstate="print"/>
          <a:srcRect/>
          <a:stretch>
            <a:fillRect/>
          </a:stretch>
        </p:blipFill>
        <p:spPr bwMode="auto">
          <a:xfrm>
            <a:off x="1857356" y="2143116"/>
            <a:ext cx="1483747" cy="353870"/>
          </a:xfrm>
          <a:prstGeom prst="rect">
            <a:avLst/>
          </a:prstGeom>
          <a:noFill/>
          <a:ln w="9525">
            <a:noFill/>
            <a:miter lim="800000"/>
            <a:headEnd/>
            <a:tailEnd/>
          </a:ln>
        </p:spPr>
      </p:pic>
      <p:pic>
        <p:nvPicPr>
          <p:cNvPr id="5" name="Picture 4" descr="Erasmus Middle Routes profila bilde"/>
          <p:cNvPicPr/>
          <p:nvPr/>
        </p:nvPicPr>
        <p:blipFill>
          <a:blip r:embed="rId3" cstate="print"/>
          <a:srcRect/>
          <a:stretch>
            <a:fillRect/>
          </a:stretch>
        </p:blipFill>
        <p:spPr bwMode="auto">
          <a:xfrm>
            <a:off x="7000892" y="2143116"/>
            <a:ext cx="875582" cy="875582"/>
          </a:xfrm>
          <a:prstGeom prst="rect">
            <a:avLst/>
          </a:prstGeom>
          <a:noFill/>
          <a:ln w="9525">
            <a:noFill/>
            <a:miter lim="800000"/>
            <a:headEnd/>
            <a:tailEnd/>
          </a:ln>
        </p:spPr>
      </p:pic>
      <p:sp>
        <p:nvSpPr>
          <p:cNvPr id="6" name="Rectangle 5"/>
          <p:cNvSpPr/>
          <p:nvPr/>
        </p:nvSpPr>
        <p:spPr>
          <a:xfrm>
            <a:off x="2571736" y="4286062"/>
            <a:ext cx="4546614" cy="492443"/>
          </a:xfrm>
          <a:prstGeom prst="rect">
            <a:avLst/>
          </a:prstGeom>
        </p:spPr>
        <p:txBody>
          <a:bodyPr wrap="square">
            <a:spAutoFit/>
          </a:bodyPr>
          <a:lstStyle/>
          <a:p>
            <a:pPr marL="27432" lvl="0">
              <a:spcBef>
                <a:spcPts val="600"/>
              </a:spcBef>
              <a:buClr>
                <a:srgbClr val="3891A7"/>
              </a:buClr>
              <a:buSzPct val="80000"/>
            </a:pPr>
            <a:r>
              <a:rPr lang="lv-LV" sz="2600" b="1" dirty="0" err="1" smtClean="0">
                <a:solidFill>
                  <a:srgbClr val="4F271C">
                    <a:shade val="30000"/>
                    <a:satMod val="150000"/>
                  </a:srgbClr>
                </a:solidFill>
              </a:rPr>
              <a:t>Festivities</a:t>
            </a:r>
            <a:r>
              <a:rPr lang="lv-LV" sz="2600" b="1" dirty="0" smtClean="0">
                <a:solidFill>
                  <a:srgbClr val="4F271C">
                    <a:shade val="30000"/>
                    <a:satMod val="150000"/>
                  </a:srgbClr>
                </a:solidFill>
              </a:rPr>
              <a:t> </a:t>
            </a:r>
            <a:r>
              <a:rPr lang="lv-LV" sz="2600" b="1" dirty="0" err="1" smtClean="0">
                <a:solidFill>
                  <a:srgbClr val="4F271C">
                    <a:shade val="30000"/>
                    <a:satMod val="150000"/>
                  </a:srgbClr>
                </a:solidFill>
              </a:rPr>
              <a:t>in</a:t>
            </a:r>
            <a:r>
              <a:rPr lang="lv-LV" sz="2600" b="1" dirty="0" smtClean="0">
                <a:solidFill>
                  <a:srgbClr val="4F271C">
                    <a:shade val="30000"/>
                    <a:satMod val="150000"/>
                  </a:srgbClr>
                </a:solidFill>
              </a:rPr>
              <a:t> </a:t>
            </a:r>
            <a:r>
              <a:rPr lang="lv-LV" sz="2600" b="1" dirty="0" err="1" smtClean="0">
                <a:solidFill>
                  <a:srgbClr val="4F271C">
                    <a:shade val="30000"/>
                    <a:satMod val="150000"/>
                  </a:srgbClr>
                </a:solidFill>
              </a:rPr>
              <a:t>Middle</a:t>
            </a:r>
            <a:r>
              <a:rPr lang="lv-LV" sz="2600" b="1" dirty="0" smtClean="0">
                <a:solidFill>
                  <a:srgbClr val="4F271C">
                    <a:shade val="30000"/>
                    <a:satMod val="150000"/>
                  </a:srgbClr>
                </a:solidFill>
              </a:rPr>
              <a:t> </a:t>
            </a:r>
            <a:r>
              <a:rPr lang="lv-LV" sz="2600" b="1" dirty="0" err="1" smtClean="0">
                <a:solidFill>
                  <a:srgbClr val="4F271C">
                    <a:shade val="30000"/>
                    <a:satMod val="150000"/>
                  </a:srgbClr>
                </a:solidFill>
              </a:rPr>
              <a:t>age</a:t>
            </a:r>
            <a:endParaRPr lang="lv-LV" sz="2600" b="1" dirty="0">
              <a:solidFill>
                <a:srgbClr val="4F271C">
                  <a:shade val="30000"/>
                  <a:satMod val="150000"/>
                </a:srgbClr>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lv-LV"/>
          </a:p>
        </p:txBody>
      </p:sp>
      <p:graphicFrame>
        <p:nvGraphicFramePr>
          <p:cNvPr id="4" name="Content Placeholder 3"/>
          <p:cNvGraphicFramePr>
            <a:graphicFrameLocks noGrp="1"/>
          </p:cNvGraphicFramePr>
          <p:nvPr>
            <p:ph idx="1"/>
          </p:nvPr>
        </p:nvGraphicFramePr>
        <p:xfrm>
          <a:off x="428596" y="285728"/>
          <a:ext cx="8229600" cy="5678424"/>
        </p:xfrm>
        <a:graphic>
          <a:graphicData uri="http://schemas.openxmlformats.org/drawingml/2006/table">
            <a:tbl>
              <a:tblPr firstRow="1" bandRow="1">
                <a:tableStyleId>{5C22544A-7EE6-4342-B048-85BDC9FD1C3A}</a:tableStyleId>
              </a:tblPr>
              <a:tblGrid>
                <a:gridCol w="1371600"/>
                <a:gridCol w="1371600"/>
                <a:gridCol w="1371600"/>
                <a:gridCol w="1371600"/>
                <a:gridCol w="1371600"/>
                <a:gridCol w="1371600"/>
              </a:tblGrid>
              <a:tr h="370840">
                <a:tc>
                  <a:txBody>
                    <a:bodyPr/>
                    <a:lstStyle/>
                    <a:p>
                      <a:pPr>
                        <a:lnSpc>
                          <a:spcPct val="115000"/>
                        </a:lnSpc>
                        <a:spcAft>
                          <a:spcPts val="0"/>
                        </a:spcAft>
                      </a:pPr>
                      <a:r>
                        <a:rPr lang="en-GB" sz="1200" dirty="0">
                          <a:latin typeface="Arial"/>
                          <a:ea typeface="Calibri"/>
                          <a:cs typeface="Times New Roman"/>
                        </a:rPr>
                        <a:t>23th April</a:t>
                      </a:r>
                      <a:endParaRPr lang="lv-LV" sz="1100" dirty="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Jurģi or Ūsiņi day </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c>
                  <a:txBody>
                    <a:bodyPr/>
                    <a:lstStyle/>
                    <a:p>
                      <a:pPr>
                        <a:lnSpc>
                          <a:spcPct val="115000"/>
                        </a:lnSpc>
                        <a:spcAft>
                          <a:spcPts val="0"/>
                        </a:spcAft>
                      </a:pPr>
                      <a:endParaRPr lang="en-GB" sz="1200">
                        <a:latin typeface="Arial"/>
                        <a:ea typeface="Calibri"/>
                        <a:cs typeface="Times New Roman"/>
                      </a:endParaRPr>
                    </a:p>
                  </a:txBody>
                  <a:tcPr marL="68580" marR="68580" marT="0" marB="0"/>
                </a:tc>
              </a:tr>
              <a:tr h="370840">
                <a:tc>
                  <a:txBody>
                    <a:bodyPr/>
                    <a:lstStyle/>
                    <a:p>
                      <a:pPr>
                        <a:lnSpc>
                          <a:spcPct val="115000"/>
                        </a:lnSpc>
                        <a:spcAft>
                          <a:spcPts val="0"/>
                        </a:spcAft>
                      </a:pPr>
                      <a:r>
                        <a:rPr lang="en-GB" sz="1200">
                          <a:latin typeface="Arial"/>
                          <a:ea typeface="Times New Roman"/>
                          <a:cs typeface="Times New Roman"/>
                        </a:rPr>
                        <a:t>7</a:t>
                      </a:r>
                      <a:r>
                        <a:rPr lang="en-GB" sz="1200" baseline="30000">
                          <a:latin typeface="Arial"/>
                          <a:ea typeface="Times New Roman"/>
                          <a:cs typeface="Times New Roman"/>
                        </a:rPr>
                        <a:t>th</a:t>
                      </a:r>
                      <a:r>
                        <a:rPr lang="en-GB" sz="1200">
                          <a:latin typeface="Arial"/>
                          <a:ea typeface="Times New Roman"/>
                          <a:cs typeface="Times New Roman"/>
                        </a:rPr>
                        <a:t> -8</a:t>
                      </a:r>
                      <a:r>
                        <a:rPr lang="en-GB" sz="1200" baseline="30000">
                          <a:latin typeface="Arial"/>
                          <a:ea typeface="Times New Roman"/>
                          <a:cs typeface="Times New Roman"/>
                        </a:rPr>
                        <a:t>th</a:t>
                      </a:r>
                      <a:r>
                        <a:rPr lang="en-GB" sz="1200">
                          <a:latin typeface="Arial"/>
                          <a:ea typeface="Times New Roman"/>
                          <a:cs typeface="Times New Roman"/>
                        </a:rPr>
                        <a:t> May</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lv-LV" sz="1200">
                          <a:latin typeface="Arial"/>
                          <a:ea typeface="Calibri"/>
                          <a:cs typeface="Times New Roman"/>
                        </a:rPr>
                        <a:t>May Day Count</a:t>
                      </a:r>
                      <a:endParaRPr lang="lv-LV" sz="1100">
                        <a:latin typeface="Calibri"/>
                        <a:ea typeface="Calibri"/>
                        <a:cs typeface="Times New Roman"/>
                      </a:endParaRPr>
                    </a:p>
                  </a:txBody>
                  <a:tcPr marL="68580" marR="68580" marT="0" marB="0"/>
                </a:tc>
                <a:tc>
                  <a:txBody>
                    <a:bodyPr/>
                    <a:lstStyle/>
                    <a:p>
                      <a:pPr>
                        <a:lnSpc>
                          <a:spcPct val="115000"/>
                        </a:lnSpc>
                        <a:spcAft>
                          <a:spcPts val="0"/>
                        </a:spcAft>
                      </a:pPr>
                      <a:endParaRPr lang="en-GB" sz="1200">
                        <a:latin typeface="Arial"/>
                        <a:ea typeface="Calibri"/>
                        <a:cs typeface="Times New Roman"/>
                      </a:endParaRPr>
                    </a:p>
                  </a:txBody>
                  <a:tcPr marL="68580" marR="68580" marT="0" marB="0"/>
                </a:tc>
                <a:tc>
                  <a:txBody>
                    <a:bodyPr/>
                    <a:lstStyle/>
                    <a:p>
                      <a:pPr>
                        <a:lnSpc>
                          <a:spcPct val="115000"/>
                        </a:lnSpc>
                        <a:spcAft>
                          <a:spcPts val="0"/>
                        </a:spcAft>
                      </a:pPr>
                      <a:endParaRPr lang="en-GB" sz="1200">
                        <a:latin typeface="Arial"/>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p>
                      <a:pPr>
                        <a:lnSpc>
                          <a:spcPct val="115000"/>
                        </a:lnSpc>
                        <a:spcAft>
                          <a:spcPts val="0"/>
                        </a:spcAft>
                      </a:pPr>
                      <a:r>
                        <a:rPr lang="lv-LV" sz="1200">
                          <a:latin typeface="Arial"/>
                          <a:ea typeface="Calibri"/>
                          <a:cs typeface="Times New Roman"/>
                        </a:rPr>
                        <a:t>city dwellers and the wealthy</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resume</a:t>
                      </a:r>
                      <a:endParaRPr lang="lv-LV" sz="1100">
                        <a:latin typeface="Calibri"/>
                        <a:ea typeface="Calibri"/>
                        <a:cs typeface="Times New Roman"/>
                      </a:endParaRPr>
                    </a:p>
                  </a:txBody>
                  <a:tcPr marL="68580" marR="68580" marT="0" marB="0"/>
                </a:tc>
              </a:tr>
              <a:tr h="370840">
                <a:tc>
                  <a:txBody>
                    <a:bodyPr/>
                    <a:lstStyle/>
                    <a:p>
                      <a:pPr>
                        <a:lnSpc>
                          <a:spcPct val="115000"/>
                        </a:lnSpc>
                        <a:spcAft>
                          <a:spcPts val="0"/>
                        </a:spcAft>
                      </a:pPr>
                      <a:r>
                        <a:rPr lang="en-GB" sz="1200">
                          <a:latin typeface="Arial"/>
                          <a:ea typeface="Times New Roman"/>
                          <a:cs typeface="Times New Roman"/>
                        </a:rPr>
                        <a:t>50</a:t>
                      </a:r>
                      <a:r>
                        <a:rPr lang="en-GB" sz="1200" baseline="30000">
                          <a:latin typeface="Arial"/>
                          <a:ea typeface="Times New Roman"/>
                          <a:cs typeface="Times New Roman"/>
                        </a:rPr>
                        <a:t>th</a:t>
                      </a:r>
                      <a:r>
                        <a:rPr lang="en-GB" sz="1200">
                          <a:latin typeface="Arial"/>
                          <a:ea typeface="Times New Roman"/>
                          <a:cs typeface="Times New Roman"/>
                        </a:rPr>
                        <a:t>  day after Easter</a:t>
                      </a:r>
                      <a:endParaRPr lang="lv-LV" sz="1100">
                        <a:latin typeface="Calibri"/>
                        <a:ea typeface="Calibri"/>
                        <a:cs typeface="Times New Roman"/>
                      </a:endParaRPr>
                    </a:p>
                    <a:p>
                      <a:pPr>
                        <a:lnSpc>
                          <a:spcPct val="115000"/>
                        </a:lnSpc>
                        <a:spcAft>
                          <a:spcPts val="0"/>
                        </a:spcAft>
                      </a:pPr>
                      <a:r>
                        <a:rPr lang="lv-LV" sz="1200">
                          <a:latin typeface="Arial"/>
                          <a:ea typeface="Calibri"/>
                          <a:cs typeface="Times New Roman"/>
                        </a:rPr>
                        <a:t>on the seventh Sunday after Easter</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Pentecost</a:t>
                      </a:r>
                      <a:endParaRPr lang="lv-LV" sz="1100">
                        <a:latin typeface="Calibri"/>
                        <a:ea typeface="Calibri"/>
                        <a:cs typeface="Times New Roman"/>
                      </a:endParaRPr>
                    </a:p>
                  </a:txBody>
                  <a:tcPr marL="68580" marR="68580" marT="0" marB="0"/>
                </a:tc>
                <a:tc>
                  <a:txBody>
                    <a:bodyPr/>
                    <a:lstStyle/>
                    <a:p>
                      <a:pPr>
                        <a:lnSpc>
                          <a:spcPct val="115000"/>
                        </a:lnSpc>
                        <a:spcAft>
                          <a:spcPts val="0"/>
                        </a:spcAft>
                      </a:pPr>
                      <a:endParaRPr lang="en-GB" sz="1200">
                        <a:latin typeface="Arial"/>
                        <a:ea typeface="Calibri"/>
                        <a:cs typeface="Times New Roman"/>
                      </a:endParaRPr>
                    </a:p>
                  </a:txBody>
                  <a:tcPr marL="68580" marR="68580" marT="0" marB="0"/>
                </a:tc>
                <a:tc>
                  <a:txBody>
                    <a:bodyPr/>
                    <a:lstStyle/>
                    <a:p>
                      <a:pPr>
                        <a:lnSpc>
                          <a:spcPct val="115000"/>
                        </a:lnSpc>
                        <a:spcAft>
                          <a:spcPts val="0"/>
                        </a:spcAft>
                      </a:pPr>
                      <a:endParaRPr lang="en-GB" sz="1200">
                        <a:latin typeface="Arial"/>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 –Christians</a:t>
                      </a:r>
                      <a:endParaRPr lang="lv-LV" sz="1100">
                        <a:latin typeface="Calibri"/>
                        <a:ea typeface="Calibri"/>
                        <a:cs typeface="Times New Roman"/>
                      </a:endParaRPr>
                    </a:p>
                  </a:txBody>
                  <a:tcPr marL="68580" marR="68580" marT="0" marB="0"/>
                </a:tc>
              </a:tr>
              <a:tr h="370840">
                <a:tc>
                  <a:txBody>
                    <a:bodyPr/>
                    <a:lstStyle/>
                    <a:p>
                      <a:pPr>
                        <a:lnSpc>
                          <a:spcPct val="115000"/>
                        </a:lnSpc>
                        <a:spcAft>
                          <a:spcPts val="0"/>
                        </a:spcAft>
                      </a:pPr>
                      <a:r>
                        <a:rPr lang="en-GB" sz="1200">
                          <a:latin typeface="Arial"/>
                          <a:ea typeface="Times New Roman"/>
                          <a:cs typeface="Times New Roman"/>
                        </a:rPr>
                        <a:t>20</a:t>
                      </a:r>
                      <a:r>
                        <a:rPr lang="en-GB" sz="1200" baseline="30000">
                          <a:latin typeface="Arial"/>
                          <a:ea typeface="Times New Roman"/>
                          <a:cs typeface="Times New Roman"/>
                        </a:rPr>
                        <a:t>th</a:t>
                      </a:r>
                      <a:r>
                        <a:rPr lang="en-GB" sz="1200">
                          <a:latin typeface="Arial"/>
                          <a:ea typeface="Times New Roman"/>
                          <a:cs typeface="Times New Roman"/>
                        </a:rPr>
                        <a:t>  - 22</a:t>
                      </a:r>
                      <a:r>
                        <a:rPr lang="en-GB" sz="1200" baseline="30000">
                          <a:latin typeface="Arial"/>
                          <a:ea typeface="Times New Roman"/>
                          <a:cs typeface="Times New Roman"/>
                        </a:rPr>
                        <a:t>nd</a:t>
                      </a:r>
                      <a:r>
                        <a:rPr lang="en-GB" sz="1200">
                          <a:latin typeface="Arial"/>
                          <a:ea typeface="Times New Roman"/>
                          <a:cs typeface="Times New Roman"/>
                        </a:rPr>
                        <a:t> June</a:t>
                      </a:r>
                      <a:endParaRPr lang="lv-LV" sz="1100">
                        <a:latin typeface="Calibri"/>
                        <a:ea typeface="Calibri"/>
                        <a:cs typeface="Times New Roman"/>
                      </a:endParaRPr>
                    </a:p>
                    <a:p>
                      <a:pPr>
                        <a:lnSpc>
                          <a:spcPct val="115000"/>
                        </a:lnSpc>
                        <a:spcAft>
                          <a:spcPts val="0"/>
                        </a:spcAft>
                      </a:pPr>
                      <a:r>
                        <a:rPr lang="en-GB" sz="1200">
                          <a:latin typeface="Arial"/>
                          <a:ea typeface="Times New Roman"/>
                          <a:cs typeface="Times New Roman"/>
                        </a:rPr>
                        <a:t>Nowadays: </a:t>
                      </a:r>
                      <a:endParaRPr lang="lv-LV" sz="1100">
                        <a:latin typeface="Calibri"/>
                        <a:ea typeface="Calibri"/>
                        <a:cs typeface="Times New Roman"/>
                      </a:endParaRPr>
                    </a:p>
                    <a:p>
                      <a:pPr>
                        <a:lnSpc>
                          <a:spcPct val="115000"/>
                        </a:lnSpc>
                        <a:spcAft>
                          <a:spcPts val="0"/>
                        </a:spcAft>
                      </a:pPr>
                      <a:r>
                        <a:rPr lang="en-GB" sz="1200">
                          <a:latin typeface="Arial"/>
                          <a:ea typeface="Times New Roman"/>
                          <a:cs typeface="Times New Roman"/>
                        </a:rPr>
                        <a:t>23</a:t>
                      </a:r>
                      <a:r>
                        <a:rPr lang="en-GB" sz="1200" baseline="30000">
                          <a:latin typeface="Arial"/>
                          <a:ea typeface="Times New Roman"/>
                          <a:cs typeface="Times New Roman"/>
                        </a:rPr>
                        <a:t>rd</a:t>
                      </a:r>
                      <a:r>
                        <a:rPr lang="en-GB" sz="1200">
                          <a:latin typeface="Arial"/>
                          <a:ea typeface="Times New Roman"/>
                          <a:cs typeface="Times New Roman"/>
                        </a:rPr>
                        <a:t> -24</a:t>
                      </a:r>
                      <a:r>
                        <a:rPr lang="en-GB" sz="1200" baseline="30000">
                          <a:latin typeface="Arial"/>
                          <a:ea typeface="Times New Roman"/>
                          <a:cs typeface="Times New Roman"/>
                        </a:rPr>
                        <a:t>th</a:t>
                      </a:r>
                      <a:r>
                        <a:rPr lang="en-GB" sz="1200">
                          <a:latin typeface="Arial"/>
                          <a:ea typeface="Times New Roman"/>
                          <a:cs typeface="Times New Roman"/>
                        </a:rPr>
                        <a:t>  June</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Midsummer night/Jāņi/Līgo</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r>
              <a:tr h="370840">
                <a:tc>
                  <a:txBody>
                    <a:bodyPr/>
                    <a:lstStyle/>
                    <a:p>
                      <a:pPr>
                        <a:lnSpc>
                          <a:spcPct val="115000"/>
                        </a:lnSpc>
                        <a:spcAft>
                          <a:spcPts val="0"/>
                        </a:spcAft>
                      </a:pPr>
                      <a:r>
                        <a:rPr lang="en-GB" sz="1200">
                          <a:latin typeface="Arial"/>
                          <a:ea typeface="Calibri"/>
                          <a:cs typeface="Times New Roman"/>
                        </a:rPr>
                        <a:t>21</a:t>
                      </a:r>
                      <a:r>
                        <a:rPr lang="en-GB" sz="1200" baseline="30000">
                          <a:latin typeface="Arial"/>
                          <a:ea typeface="Calibri"/>
                          <a:cs typeface="Times New Roman"/>
                        </a:rPr>
                        <a:t>st</a:t>
                      </a:r>
                      <a:r>
                        <a:rPr lang="en-GB" sz="1200">
                          <a:latin typeface="Arial"/>
                          <a:ea typeface="Calibri"/>
                          <a:cs typeface="Times New Roman"/>
                        </a:rPr>
                        <a:t> -23</a:t>
                      </a:r>
                      <a:r>
                        <a:rPr lang="en-GB" sz="1200" baseline="30000">
                          <a:latin typeface="Arial"/>
                          <a:ea typeface="Calibri"/>
                          <a:cs typeface="Times New Roman"/>
                        </a:rPr>
                        <a:t>rd</a:t>
                      </a:r>
                      <a:r>
                        <a:rPr lang="en-GB" sz="1200">
                          <a:latin typeface="Arial"/>
                          <a:ea typeface="Calibri"/>
                          <a:cs typeface="Times New Roman"/>
                        </a:rPr>
                        <a:t>  September</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Apjumības </a:t>
                      </a:r>
                      <a:endParaRPr lang="lv-LV" sz="1100">
                        <a:latin typeface="Calibri"/>
                        <a:ea typeface="Calibri"/>
                        <a:cs typeface="Times New Roman"/>
                      </a:endParaRPr>
                    </a:p>
                    <a:p>
                      <a:pPr>
                        <a:lnSpc>
                          <a:spcPct val="115000"/>
                        </a:lnSpc>
                        <a:spcAft>
                          <a:spcPts val="0"/>
                        </a:spcAft>
                      </a:pPr>
                      <a:r>
                        <a:rPr lang="en-GB" sz="1200">
                          <a:latin typeface="Arial"/>
                          <a:ea typeface="Calibri"/>
                          <a:cs typeface="Times New Roman"/>
                        </a:rPr>
                        <a:t>Nowadays: </a:t>
                      </a:r>
                      <a:endParaRPr lang="lv-LV" sz="1100">
                        <a:latin typeface="Calibri"/>
                        <a:ea typeface="Calibri"/>
                        <a:cs typeface="Times New Roman"/>
                      </a:endParaRPr>
                    </a:p>
                    <a:p>
                      <a:pPr>
                        <a:lnSpc>
                          <a:spcPct val="115000"/>
                        </a:lnSpc>
                        <a:spcAft>
                          <a:spcPts val="0"/>
                        </a:spcAft>
                      </a:pPr>
                      <a:r>
                        <a:rPr lang="en-GB" sz="1200">
                          <a:latin typeface="Arial"/>
                          <a:ea typeface="Calibri"/>
                          <a:cs typeface="Times New Roman"/>
                        </a:rPr>
                        <a:t>Harvest festival</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 </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c>
                  <a:txBody>
                    <a:bodyPr/>
                    <a:lstStyle/>
                    <a:p>
                      <a:pPr>
                        <a:lnSpc>
                          <a:spcPct val="115000"/>
                        </a:lnSpc>
                        <a:spcAft>
                          <a:spcPts val="0"/>
                        </a:spcAft>
                      </a:pPr>
                      <a:endParaRPr lang="en-GB" sz="1200">
                        <a:latin typeface="Arial"/>
                        <a:ea typeface="Calibri"/>
                        <a:cs typeface="Times New Roman"/>
                      </a:endParaRPr>
                    </a:p>
                  </a:txBody>
                  <a:tcPr marL="68580" marR="68580" marT="0" marB="0"/>
                </a:tc>
                <a:tc>
                  <a:txBody>
                    <a:bodyPr/>
                    <a:lstStyle/>
                    <a:p>
                      <a:pPr>
                        <a:lnSpc>
                          <a:spcPct val="115000"/>
                        </a:lnSpc>
                        <a:spcAft>
                          <a:spcPts val="0"/>
                        </a:spcAft>
                      </a:pPr>
                      <a:endParaRPr lang="en-GB" sz="1200">
                        <a:latin typeface="Arial"/>
                        <a:ea typeface="Calibri"/>
                        <a:cs typeface="Times New Roman"/>
                      </a:endParaRPr>
                    </a:p>
                    <a:p>
                      <a:pPr>
                        <a:lnSpc>
                          <a:spcPct val="115000"/>
                        </a:lnSpc>
                        <a:spcAft>
                          <a:spcPts val="0"/>
                        </a:spcAft>
                      </a:pPr>
                      <a:r>
                        <a:rPr lang="en-GB" sz="1200">
                          <a:latin typeface="Arial"/>
                          <a:ea typeface="Calibri"/>
                          <a:cs typeface="Times New Roman"/>
                        </a:rPr>
                        <a:t>x </a:t>
                      </a:r>
                      <a:endParaRPr lang="lv-LV" sz="1100">
                        <a:latin typeface="Calibri"/>
                        <a:ea typeface="Calibri"/>
                        <a:cs typeface="Times New Roman"/>
                      </a:endParaRPr>
                    </a:p>
                    <a:p>
                      <a:pPr>
                        <a:lnSpc>
                          <a:spcPct val="115000"/>
                        </a:lnSpc>
                        <a:spcAft>
                          <a:spcPts val="0"/>
                        </a:spcAft>
                      </a:pPr>
                      <a:r>
                        <a:rPr lang="en-GB" sz="1200">
                          <a:latin typeface="Arial"/>
                          <a:ea typeface="Calibri"/>
                          <a:cs typeface="Times New Roman"/>
                        </a:rPr>
                        <a:t>part of people</a:t>
                      </a:r>
                      <a:endParaRPr lang="lv-LV" sz="1100">
                        <a:latin typeface="Calibri"/>
                        <a:ea typeface="Calibri"/>
                        <a:cs typeface="Times New Roman"/>
                      </a:endParaRPr>
                    </a:p>
                  </a:txBody>
                  <a:tcPr marL="68580" marR="68580" marT="0" marB="0"/>
                </a:tc>
              </a:tr>
              <a:tr h="370840">
                <a:tc>
                  <a:txBody>
                    <a:bodyPr/>
                    <a:lstStyle/>
                    <a:p>
                      <a:pPr>
                        <a:lnSpc>
                          <a:spcPct val="115000"/>
                        </a:lnSpc>
                        <a:spcAft>
                          <a:spcPts val="0"/>
                        </a:spcAft>
                      </a:pPr>
                      <a:r>
                        <a:rPr lang="en-GB" sz="1200">
                          <a:latin typeface="Arial"/>
                          <a:ea typeface="Calibri"/>
                          <a:cs typeface="Times New Roman"/>
                        </a:rPr>
                        <a:t>29</a:t>
                      </a:r>
                      <a:r>
                        <a:rPr lang="en-GB" sz="1200" baseline="30000">
                          <a:latin typeface="Arial"/>
                          <a:ea typeface="Calibri"/>
                          <a:cs typeface="Times New Roman"/>
                        </a:rPr>
                        <a:t>th</a:t>
                      </a:r>
                      <a:r>
                        <a:rPr lang="en-GB" sz="1200">
                          <a:latin typeface="Arial"/>
                          <a:ea typeface="Calibri"/>
                          <a:cs typeface="Times New Roman"/>
                        </a:rPr>
                        <a:t>  September</a:t>
                      </a:r>
                      <a:endParaRPr lang="lv-LV" sz="1100">
                        <a:latin typeface="Calibri"/>
                        <a:ea typeface="Calibri"/>
                        <a:cs typeface="Times New Roman"/>
                      </a:endParaRPr>
                    </a:p>
                    <a:p>
                      <a:pPr algn="ctr">
                        <a:lnSpc>
                          <a:spcPct val="115000"/>
                        </a:lnSpc>
                        <a:spcAft>
                          <a:spcPts val="0"/>
                        </a:spcAft>
                      </a:pPr>
                      <a:r>
                        <a:rPr lang="en-GB" sz="1200" u="sng">
                          <a:latin typeface="Arial"/>
                          <a:ea typeface="Times New Roman"/>
                          <a:cs typeface="Times New Roman"/>
                        </a:rPr>
                        <a:t>Dead Souls time begins  (</a:t>
                      </a:r>
                      <a:r>
                        <a:rPr lang="en-GB" sz="1200">
                          <a:latin typeface="Arial"/>
                          <a:ea typeface="Times New Roman"/>
                          <a:cs typeface="Times New Roman"/>
                        </a:rPr>
                        <a:t>29</a:t>
                      </a:r>
                      <a:r>
                        <a:rPr lang="en-GB" sz="1200" baseline="30000">
                          <a:latin typeface="Arial"/>
                          <a:ea typeface="Times New Roman"/>
                          <a:cs typeface="Times New Roman"/>
                        </a:rPr>
                        <a:t>th </a:t>
                      </a:r>
                      <a:r>
                        <a:rPr lang="en-GB" sz="1200">
                          <a:latin typeface="Arial"/>
                          <a:ea typeface="Times New Roman"/>
                          <a:cs typeface="Times New Roman"/>
                        </a:rPr>
                        <a:t>September  – 9</a:t>
                      </a:r>
                      <a:r>
                        <a:rPr lang="en-GB" sz="1200" baseline="30000">
                          <a:latin typeface="Arial"/>
                          <a:ea typeface="Times New Roman"/>
                          <a:cs typeface="Times New Roman"/>
                        </a:rPr>
                        <a:t>th</a:t>
                      </a:r>
                      <a:r>
                        <a:rPr lang="en-GB" sz="1200">
                          <a:latin typeface="Arial"/>
                          <a:ea typeface="Times New Roman"/>
                          <a:cs typeface="Times New Roman"/>
                        </a:rPr>
                        <a:t>  November)</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Miķelis day</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dirty="0">
                          <a:latin typeface="Arial"/>
                          <a:ea typeface="Calibri"/>
                          <a:cs typeface="Times New Roman"/>
                        </a:rPr>
                        <a:t>x </a:t>
                      </a:r>
                      <a:endParaRPr lang="lv-LV" sz="1100" dirty="0">
                        <a:latin typeface="Calibri"/>
                        <a:ea typeface="Calibri"/>
                        <a:cs typeface="Times New Roman"/>
                      </a:endParaRPr>
                    </a:p>
                    <a:p>
                      <a:pPr>
                        <a:lnSpc>
                          <a:spcPct val="115000"/>
                        </a:lnSpc>
                        <a:spcAft>
                          <a:spcPts val="0"/>
                        </a:spcAft>
                      </a:pPr>
                      <a:r>
                        <a:rPr lang="en-GB" sz="1200" dirty="0">
                          <a:latin typeface="Arial"/>
                          <a:ea typeface="Calibri"/>
                          <a:cs typeface="Times New Roman"/>
                        </a:rPr>
                        <a:t>part of people</a:t>
                      </a:r>
                      <a:endParaRPr lang="lv-LV" sz="1100" dirty="0">
                        <a:latin typeface="Calibri"/>
                        <a:ea typeface="Calibri"/>
                        <a:cs typeface="Times New Roman"/>
                      </a:endParaRPr>
                    </a:p>
                  </a:txBody>
                  <a:tcPr marL="68580" marR="68580" marT="0" marB="0"/>
                </a:tc>
              </a:tr>
              <a:tr h="370840">
                <a:tc>
                  <a:txBody>
                    <a:bodyPr/>
                    <a:lstStyle/>
                    <a:p>
                      <a:pPr>
                        <a:lnSpc>
                          <a:spcPct val="115000"/>
                        </a:lnSpc>
                        <a:spcAft>
                          <a:spcPts val="0"/>
                        </a:spcAft>
                      </a:pPr>
                      <a:r>
                        <a:rPr lang="en-GB" sz="1200" dirty="0">
                          <a:latin typeface="Arial"/>
                          <a:ea typeface="Calibri"/>
                          <a:cs typeface="Times New Roman"/>
                        </a:rPr>
                        <a:t>5</a:t>
                      </a:r>
                      <a:r>
                        <a:rPr lang="en-GB" sz="1200" baseline="30000" dirty="0">
                          <a:latin typeface="Arial"/>
                          <a:ea typeface="Calibri"/>
                          <a:cs typeface="Times New Roman"/>
                        </a:rPr>
                        <a:t>th</a:t>
                      </a:r>
                      <a:r>
                        <a:rPr lang="en-GB" sz="1200" dirty="0">
                          <a:latin typeface="Arial"/>
                          <a:ea typeface="Calibri"/>
                          <a:cs typeface="Times New Roman"/>
                        </a:rPr>
                        <a:t>  - 6</a:t>
                      </a:r>
                      <a:r>
                        <a:rPr lang="en-GB" sz="1200" baseline="30000" dirty="0">
                          <a:latin typeface="Arial"/>
                          <a:ea typeface="Calibri"/>
                          <a:cs typeface="Times New Roman"/>
                        </a:rPr>
                        <a:t>th</a:t>
                      </a:r>
                      <a:r>
                        <a:rPr lang="en-GB" sz="1200" dirty="0">
                          <a:latin typeface="Arial"/>
                          <a:ea typeface="Calibri"/>
                          <a:cs typeface="Times New Roman"/>
                        </a:rPr>
                        <a:t>  November</a:t>
                      </a:r>
                      <a:endParaRPr lang="lv-LV" sz="1100" dirty="0">
                        <a:latin typeface="Calibri"/>
                        <a:ea typeface="Calibri"/>
                        <a:cs typeface="Times New Roman"/>
                      </a:endParaRPr>
                    </a:p>
                    <a:p>
                      <a:pPr>
                        <a:lnSpc>
                          <a:spcPct val="115000"/>
                        </a:lnSpc>
                        <a:spcAft>
                          <a:spcPts val="0"/>
                        </a:spcAft>
                      </a:pPr>
                      <a:r>
                        <a:rPr lang="en-GB" sz="1200" dirty="0">
                          <a:latin typeface="Arial"/>
                          <a:ea typeface="Calibri"/>
                          <a:cs typeface="Times New Roman"/>
                        </a:rPr>
                        <a:t>Nowadays:</a:t>
                      </a:r>
                      <a:endParaRPr lang="lv-LV" sz="1100" dirty="0">
                        <a:latin typeface="Calibri"/>
                        <a:ea typeface="Calibri"/>
                        <a:cs typeface="Times New Roman"/>
                      </a:endParaRPr>
                    </a:p>
                    <a:p>
                      <a:pPr>
                        <a:lnSpc>
                          <a:spcPct val="115000"/>
                        </a:lnSpc>
                        <a:spcAft>
                          <a:spcPts val="0"/>
                        </a:spcAft>
                      </a:pPr>
                      <a:r>
                        <a:rPr lang="en-GB" sz="1200" dirty="0">
                          <a:latin typeface="Arial"/>
                          <a:ea typeface="Calibri"/>
                          <a:cs typeface="Times New Roman"/>
                        </a:rPr>
                        <a:t>10</a:t>
                      </a:r>
                      <a:r>
                        <a:rPr lang="en-GB" sz="1200" baseline="30000" dirty="0">
                          <a:latin typeface="Arial"/>
                          <a:ea typeface="Calibri"/>
                          <a:cs typeface="Times New Roman"/>
                        </a:rPr>
                        <a:t>th</a:t>
                      </a:r>
                      <a:r>
                        <a:rPr lang="en-GB" sz="1200" dirty="0">
                          <a:latin typeface="Arial"/>
                          <a:ea typeface="Calibri"/>
                          <a:cs typeface="Times New Roman"/>
                        </a:rPr>
                        <a:t>  November</a:t>
                      </a:r>
                      <a:endParaRPr lang="lv-LV" sz="1100" dirty="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Mārtiņa day</a:t>
                      </a:r>
                      <a:endParaRPr lang="lv-LV" sz="1100">
                        <a:latin typeface="Calibri"/>
                        <a:ea typeface="Calibri"/>
                        <a:cs typeface="Times New Roman"/>
                      </a:endParaRPr>
                    </a:p>
                    <a:p>
                      <a:pPr>
                        <a:lnSpc>
                          <a:spcPct val="115000"/>
                        </a:lnSpc>
                        <a:spcAft>
                          <a:spcPts val="0"/>
                        </a:spcAft>
                      </a:pPr>
                      <a:r>
                        <a:rPr lang="en-GB" sz="1200">
                          <a:latin typeface="Arial"/>
                          <a:ea typeface="Calibri"/>
                          <a:cs typeface="Times New Roman"/>
                        </a:rPr>
                        <a:t>Carnival time starts</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p>
                      <a:pPr>
                        <a:lnSpc>
                          <a:spcPct val="115000"/>
                        </a:lnSpc>
                        <a:spcAft>
                          <a:spcPts val="0"/>
                        </a:spcAft>
                      </a:pPr>
                      <a:r>
                        <a:rPr lang="en-GB" sz="1200">
                          <a:latin typeface="Arial"/>
                          <a:ea typeface="Calibri"/>
                          <a:cs typeface="Times New Roman"/>
                        </a:rPr>
                        <a:t>part of people</a:t>
                      </a:r>
                      <a:endParaRPr lang="lv-LV" sz="1100">
                        <a:latin typeface="Calibri"/>
                        <a:ea typeface="Calibri"/>
                        <a:cs typeface="Times New Roman"/>
                      </a:endParaRPr>
                    </a:p>
                  </a:txBody>
                  <a:tcPr marL="68580" marR="68580" marT="0" marB="0"/>
                </a:tc>
              </a:tr>
              <a:tr h="370840">
                <a:tc>
                  <a:txBody>
                    <a:bodyPr/>
                    <a:lstStyle/>
                    <a:p>
                      <a:pPr>
                        <a:lnSpc>
                          <a:spcPct val="115000"/>
                        </a:lnSpc>
                        <a:spcAft>
                          <a:spcPts val="0"/>
                        </a:spcAft>
                      </a:pPr>
                      <a:r>
                        <a:rPr lang="en-GB" sz="1200">
                          <a:latin typeface="Arial"/>
                          <a:ea typeface="Calibri"/>
                          <a:cs typeface="Times New Roman"/>
                        </a:rPr>
                        <a:t>23</a:t>
                      </a:r>
                      <a:r>
                        <a:rPr lang="en-GB" sz="1200" baseline="30000">
                          <a:latin typeface="Arial"/>
                          <a:ea typeface="Calibri"/>
                          <a:cs typeface="Times New Roman"/>
                        </a:rPr>
                        <a:t>rd</a:t>
                      </a:r>
                      <a:r>
                        <a:rPr lang="en-GB" sz="1200">
                          <a:latin typeface="Arial"/>
                          <a:ea typeface="Calibri"/>
                          <a:cs typeface="Times New Roman"/>
                        </a:rPr>
                        <a:t>  December</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u="none" strike="noStrike">
                          <a:solidFill>
                            <a:srgbClr val="993300"/>
                          </a:solidFill>
                          <a:latin typeface="Arial"/>
                          <a:ea typeface="Calibri"/>
                          <a:cs typeface="Times New Roman"/>
                          <a:hlinkClick r:id="rId2"/>
                        </a:rPr>
                        <a:t>Log’s</a:t>
                      </a:r>
                      <a:r>
                        <a:rPr lang="en-GB" sz="1200">
                          <a:latin typeface="Arial"/>
                          <a:ea typeface="Calibri"/>
                          <a:cs typeface="Times New Roman"/>
                        </a:rPr>
                        <a:t> Eve</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dirty="0">
                          <a:latin typeface="Arial"/>
                          <a:ea typeface="Calibri"/>
                          <a:cs typeface="Times New Roman"/>
                        </a:rPr>
                        <a:t>x</a:t>
                      </a:r>
                      <a:endParaRPr lang="lv-LV" sz="1100" dirty="0">
                        <a:latin typeface="Calibri"/>
                        <a:ea typeface="Calibri"/>
                        <a:cs typeface="Times New Roman"/>
                      </a:endParaRPr>
                    </a:p>
                    <a:p>
                      <a:pPr>
                        <a:lnSpc>
                          <a:spcPct val="115000"/>
                        </a:lnSpc>
                        <a:spcAft>
                          <a:spcPts val="0"/>
                        </a:spcAft>
                      </a:pPr>
                      <a:r>
                        <a:rPr lang="en-GB" sz="1200" dirty="0">
                          <a:latin typeface="Arial"/>
                          <a:ea typeface="Calibri"/>
                          <a:cs typeface="Times New Roman"/>
                        </a:rPr>
                        <a:t>part of people</a:t>
                      </a:r>
                      <a:endParaRPr lang="lv-LV" sz="1100" dirty="0">
                        <a:latin typeface="Calibri"/>
                        <a:ea typeface="Calibri"/>
                        <a:cs typeface="Times New Roman"/>
                      </a:endParaRPr>
                    </a:p>
                  </a:txBody>
                  <a:tcPr marL="68580" marR="68580" marT="0" marB="0"/>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dirty="0" smtClean="0"/>
              <a:t>References:</a:t>
            </a:r>
            <a:endParaRPr lang="lv-LV" dirty="0"/>
          </a:p>
        </p:txBody>
      </p:sp>
      <p:sp>
        <p:nvSpPr>
          <p:cNvPr id="3" name="Content Placeholder 2"/>
          <p:cNvSpPr>
            <a:spLocks noGrp="1"/>
          </p:cNvSpPr>
          <p:nvPr>
            <p:ph idx="1"/>
          </p:nvPr>
        </p:nvSpPr>
        <p:spPr/>
        <p:txBody>
          <a:bodyPr/>
          <a:lstStyle/>
          <a:p>
            <a:r>
              <a:rPr lang="en-GB" dirty="0" smtClean="0">
                <a:hlinkClick r:id="rId2"/>
              </a:rPr>
              <a:t>http://alvjamamma-svtkiunsvinamsdienaslatvij.blogspot.com/2011/05/svetki-un-svinamas-dienas-latvija.html</a:t>
            </a:r>
            <a:r>
              <a:rPr lang="lv-LV" smtClean="0"/>
              <a:t> </a:t>
            </a:r>
            <a:endParaRPr lang="lv-LV"/>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lv-LV"/>
          </a:p>
        </p:txBody>
      </p:sp>
      <p:sp>
        <p:nvSpPr>
          <p:cNvPr id="3" name="Content Placeholder 2"/>
          <p:cNvSpPr>
            <a:spLocks noGrp="1"/>
          </p:cNvSpPr>
          <p:nvPr>
            <p:ph idx="1"/>
          </p:nvPr>
        </p:nvSpPr>
        <p:spPr/>
        <p:txBody>
          <a:bodyPr/>
          <a:lstStyle/>
          <a:p>
            <a:endParaRPr lang="lv-LV" b="1" dirty="0" smtClean="0"/>
          </a:p>
          <a:p>
            <a:endParaRPr lang="lv-LV" b="1" dirty="0" smtClean="0"/>
          </a:p>
          <a:p>
            <a:pPr algn="ctr">
              <a:buNone/>
            </a:pPr>
            <a:r>
              <a:rPr lang="lv-LV" b="1" dirty="0" err="1" smtClean="0"/>
              <a:t>Thank</a:t>
            </a:r>
            <a:r>
              <a:rPr lang="lv-LV" b="1" dirty="0" smtClean="0"/>
              <a:t> </a:t>
            </a:r>
            <a:r>
              <a:rPr lang="lv-LV" b="1" dirty="0" err="1" smtClean="0"/>
              <a:t>You</a:t>
            </a:r>
            <a:r>
              <a:rPr lang="lv-LV" b="1" dirty="0" smtClean="0"/>
              <a:t> </a:t>
            </a:r>
            <a:r>
              <a:rPr lang="lv-LV" b="1" dirty="0" err="1" smtClean="0"/>
              <a:t>for</a:t>
            </a:r>
            <a:r>
              <a:rPr lang="lv-LV" b="1" dirty="0" smtClean="0"/>
              <a:t> </a:t>
            </a:r>
            <a:r>
              <a:rPr lang="lv-LV" b="1" dirty="0" err="1" smtClean="0"/>
              <a:t>attention</a:t>
            </a:r>
            <a:r>
              <a:rPr lang="lv-LV" b="1" dirty="0" smtClean="0"/>
              <a:t>!</a:t>
            </a:r>
          </a:p>
          <a:p>
            <a:endParaRPr lang="lv-LV"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dirty="0" err="1" smtClean="0"/>
              <a:t>Solar</a:t>
            </a:r>
            <a:r>
              <a:rPr lang="lv-LV" dirty="0" smtClean="0"/>
              <a:t> </a:t>
            </a:r>
            <a:r>
              <a:rPr lang="lv-LV" dirty="0" err="1" smtClean="0"/>
              <a:t>calendar</a:t>
            </a:r>
            <a:endParaRPr lang="lv-LV" dirty="0"/>
          </a:p>
        </p:txBody>
      </p:sp>
      <p:sp>
        <p:nvSpPr>
          <p:cNvPr id="3" name="Content Placeholder 2"/>
          <p:cNvSpPr>
            <a:spLocks noGrp="1"/>
          </p:cNvSpPr>
          <p:nvPr>
            <p:ph idx="1"/>
          </p:nvPr>
        </p:nvSpPr>
        <p:spPr/>
        <p:txBody>
          <a:bodyPr>
            <a:normAutofit fontScale="92500" lnSpcReduction="10000"/>
          </a:bodyPr>
          <a:lstStyle/>
          <a:p>
            <a:r>
              <a:rPr lang="en-US" b="1" dirty="0"/>
              <a:t> </a:t>
            </a:r>
            <a:r>
              <a:rPr lang="en-US" b="1" dirty="0" smtClean="0"/>
              <a:t>THE </a:t>
            </a:r>
            <a:r>
              <a:rPr lang="en-US" b="1" dirty="0"/>
              <a:t>LATVIAN SOLAR CALENDAR IS ETERNAL AND UNCHANGING. CYCLICALITY IS ITS MAIN FEATURE</a:t>
            </a:r>
            <a:r>
              <a:rPr lang="en-US" b="1" dirty="0" smtClean="0"/>
              <a:t>.</a:t>
            </a:r>
            <a:endParaRPr lang="lv-LV" b="1" dirty="0" smtClean="0"/>
          </a:p>
          <a:p>
            <a:r>
              <a:rPr lang="en-US" dirty="0"/>
              <a:t> Calendar is a reflection of culture. It shows the way of life and world outlook of people. With the solar calendar rhythm, people live according to the laws of the space, so for thousands of years the calendar - the key issue for the existence of a nation - has been manifesting its culture.</a:t>
            </a:r>
            <a:endParaRPr lang="lv-LV" dirty="0"/>
          </a:p>
          <a:p>
            <a:endParaRPr lang="lv-LV" dirty="0"/>
          </a:p>
          <a:p>
            <a:endParaRPr lang="lv-LV"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lv-LV"/>
          </a:p>
        </p:txBody>
      </p:sp>
      <p:pic>
        <p:nvPicPr>
          <p:cNvPr id="4" name="Attēls 7" descr="http://www.marasloks.lv/public/UserFiles/images/Maras%20kal%20plakats_ENG_lapai%284%29.png"/>
          <p:cNvPicPr>
            <a:picLocks noGrp="1"/>
          </p:cNvPicPr>
          <p:nvPr>
            <p:ph idx="1"/>
          </p:nvPr>
        </p:nvPicPr>
        <p:blipFill>
          <a:blip r:embed="rId2" cstate="print"/>
          <a:srcRect/>
          <a:stretch>
            <a:fillRect/>
          </a:stretch>
        </p:blipFill>
        <p:spPr bwMode="auto">
          <a:xfrm>
            <a:off x="1428728" y="0"/>
            <a:ext cx="7358114" cy="6715148"/>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lv-LV"/>
          </a:p>
        </p:txBody>
      </p:sp>
      <p:sp>
        <p:nvSpPr>
          <p:cNvPr id="3" name="Content Placeholder 2"/>
          <p:cNvSpPr>
            <a:spLocks noGrp="1"/>
          </p:cNvSpPr>
          <p:nvPr>
            <p:ph idx="1"/>
          </p:nvPr>
        </p:nvSpPr>
        <p:spPr/>
        <p:txBody>
          <a:bodyPr>
            <a:normAutofit/>
          </a:bodyPr>
          <a:lstStyle/>
          <a:p>
            <a:r>
              <a:rPr lang="en-US" dirty="0"/>
              <a:t>  </a:t>
            </a:r>
            <a:r>
              <a:rPr lang="lv-LV" dirty="0" err="1" smtClean="0"/>
              <a:t>The</a:t>
            </a:r>
            <a:r>
              <a:rPr lang="lv-LV" dirty="0" smtClean="0"/>
              <a:t> </a:t>
            </a:r>
            <a:r>
              <a:rPr lang="lv-LV" dirty="0" err="1" smtClean="0"/>
              <a:t>Gregorian</a:t>
            </a:r>
            <a:r>
              <a:rPr lang="lv-LV" dirty="0" smtClean="0"/>
              <a:t> </a:t>
            </a:r>
            <a:r>
              <a:rPr lang="lv-LV" dirty="0" err="1" smtClean="0"/>
              <a:t>calendar</a:t>
            </a:r>
            <a:r>
              <a:rPr lang="lv-LV" dirty="0" smtClean="0"/>
              <a:t> first </a:t>
            </a:r>
            <a:r>
              <a:rPr lang="lv-LV" dirty="0" err="1" smtClean="0"/>
              <a:t>dates</a:t>
            </a:r>
            <a:r>
              <a:rPr lang="lv-LV" dirty="0" smtClean="0"/>
              <a:t> </a:t>
            </a:r>
            <a:r>
              <a:rPr lang="lv-LV" dirty="0" err="1" smtClean="0"/>
              <a:t>of</a:t>
            </a:r>
            <a:r>
              <a:rPr lang="lv-LV" dirty="0" smtClean="0"/>
              <a:t> </a:t>
            </a:r>
            <a:r>
              <a:rPr lang="lv-LV" dirty="0" err="1" smtClean="0"/>
              <a:t>each</a:t>
            </a:r>
            <a:r>
              <a:rPr lang="lv-LV" dirty="0" smtClean="0"/>
              <a:t> </a:t>
            </a:r>
            <a:r>
              <a:rPr lang="lv-LV" dirty="0" err="1" smtClean="0"/>
              <a:t>month</a:t>
            </a:r>
            <a:r>
              <a:rPr lang="lv-LV" dirty="0" smtClean="0"/>
              <a:t> </a:t>
            </a:r>
            <a:r>
              <a:rPr lang="lv-LV" dirty="0" err="1" smtClean="0"/>
              <a:t>are</a:t>
            </a:r>
            <a:r>
              <a:rPr lang="lv-LV" dirty="0" smtClean="0"/>
              <a:t> </a:t>
            </a:r>
            <a:r>
              <a:rPr lang="lv-LV" dirty="0" err="1" smtClean="0"/>
              <a:t>marked</a:t>
            </a:r>
            <a:r>
              <a:rPr lang="lv-LV" dirty="0" smtClean="0"/>
              <a:t> </a:t>
            </a:r>
            <a:r>
              <a:rPr lang="lv-LV" dirty="0" err="1" smtClean="0"/>
              <a:t>by</a:t>
            </a:r>
            <a:r>
              <a:rPr lang="lv-LV" dirty="0" smtClean="0"/>
              <a:t> </a:t>
            </a:r>
            <a:r>
              <a:rPr lang="lv-LV" dirty="0" err="1" smtClean="0"/>
              <a:t>Roman</a:t>
            </a:r>
            <a:r>
              <a:rPr lang="lv-LV" dirty="0" smtClean="0"/>
              <a:t> </a:t>
            </a:r>
            <a:r>
              <a:rPr lang="lv-LV" dirty="0" err="1" smtClean="0"/>
              <a:t>figures</a:t>
            </a:r>
            <a:r>
              <a:rPr lang="lv-LV" dirty="0" smtClean="0"/>
              <a:t>.</a:t>
            </a:r>
            <a:endParaRPr lang="lv-LV" dirty="0"/>
          </a:p>
          <a:p>
            <a:r>
              <a:rPr lang="lv-LV" dirty="0" err="1" smtClean="0"/>
              <a:t>The</a:t>
            </a:r>
            <a:r>
              <a:rPr lang="lv-LV" dirty="0" smtClean="0"/>
              <a:t> </a:t>
            </a:r>
            <a:r>
              <a:rPr lang="lv-LV" dirty="0" err="1" smtClean="0"/>
              <a:t>day</a:t>
            </a:r>
            <a:r>
              <a:rPr lang="lv-LV" dirty="0" smtClean="0"/>
              <a:t> </a:t>
            </a:r>
            <a:r>
              <a:rPr lang="lv-LV" dirty="0" err="1" smtClean="0"/>
              <a:t>counting</a:t>
            </a:r>
            <a:r>
              <a:rPr lang="lv-LV" dirty="0" smtClean="0"/>
              <a:t> </a:t>
            </a:r>
            <a:r>
              <a:rPr lang="lv-LV" dirty="0" err="1" smtClean="0"/>
              <a:t>begins</a:t>
            </a:r>
            <a:r>
              <a:rPr lang="lv-LV" dirty="0" smtClean="0"/>
              <a:t> </a:t>
            </a:r>
            <a:r>
              <a:rPr lang="lv-LV" dirty="0" err="1" smtClean="0"/>
              <a:t>right</a:t>
            </a:r>
            <a:r>
              <a:rPr lang="lv-LV" dirty="0" smtClean="0"/>
              <a:t> </a:t>
            </a:r>
            <a:r>
              <a:rPr lang="lv-LV" dirty="0" err="1" smtClean="0"/>
              <a:t>after</a:t>
            </a:r>
            <a:r>
              <a:rPr lang="lv-LV" dirty="0" smtClean="0"/>
              <a:t> </a:t>
            </a:r>
            <a:r>
              <a:rPr lang="lv-LV" dirty="0" err="1" smtClean="0"/>
              <a:t>the</a:t>
            </a:r>
            <a:r>
              <a:rPr lang="lv-LV" dirty="0" smtClean="0"/>
              <a:t> </a:t>
            </a:r>
            <a:r>
              <a:rPr lang="lv-LV" dirty="0" err="1" smtClean="0"/>
              <a:t>winter</a:t>
            </a:r>
            <a:r>
              <a:rPr lang="lv-LV" dirty="0" smtClean="0"/>
              <a:t> </a:t>
            </a:r>
            <a:r>
              <a:rPr lang="lv-LV" dirty="0" err="1" smtClean="0"/>
              <a:t>feast-</a:t>
            </a:r>
            <a:r>
              <a:rPr lang="lv-LV" dirty="0" smtClean="0"/>
              <a:t> </a:t>
            </a:r>
            <a:r>
              <a:rPr lang="lv-LV" dirty="0" err="1" smtClean="0"/>
              <a:t>from</a:t>
            </a:r>
            <a:r>
              <a:rPr lang="lv-LV" dirty="0" smtClean="0"/>
              <a:t> 25th </a:t>
            </a:r>
            <a:r>
              <a:rPr lang="lv-LV" dirty="0" err="1" smtClean="0"/>
              <a:t>december</a:t>
            </a:r>
            <a:r>
              <a:rPr lang="lv-LV" dirty="0" smtClean="0"/>
              <a:t>, </a:t>
            </a:r>
            <a:r>
              <a:rPr lang="lv-LV" dirty="0" err="1" smtClean="0"/>
              <a:t>the</a:t>
            </a:r>
            <a:r>
              <a:rPr lang="lv-LV" dirty="0" smtClean="0"/>
              <a:t> </a:t>
            </a:r>
            <a:r>
              <a:rPr lang="lv-LV" dirty="0" err="1" smtClean="0"/>
              <a:t>fiscal</a:t>
            </a:r>
            <a:r>
              <a:rPr lang="lv-LV" dirty="0" smtClean="0"/>
              <a:t> </a:t>
            </a:r>
            <a:r>
              <a:rPr lang="lv-LV" dirty="0" err="1" smtClean="0"/>
              <a:t>year</a:t>
            </a:r>
            <a:r>
              <a:rPr lang="lv-LV" dirty="0" smtClean="0"/>
              <a:t> </a:t>
            </a:r>
            <a:r>
              <a:rPr lang="lv-LV" dirty="0" err="1" smtClean="0"/>
              <a:t>begins</a:t>
            </a:r>
            <a:r>
              <a:rPr lang="lv-LV" dirty="0" smtClean="0"/>
              <a:t> </a:t>
            </a:r>
            <a:r>
              <a:rPr lang="lv-LV" dirty="0" err="1" smtClean="0"/>
              <a:t>with</a:t>
            </a:r>
            <a:r>
              <a:rPr lang="lv-LV" dirty="0" smtClean="0"/>
              <a:t> </a:t>
            </a:r>
            <a:r>
              <a:rPr lang="lv-LV" dirty="0" err="1" smtClean="0"/>
              <a:t>the</a:t>
            </a:r>
            <a:r>
              <a:rPr lang="lv-LV" dirty="0" smtClean="0"/>
              <a:t> Ūsiņš </a:t>
            </a:r>
            <a:r>
              <a:rPr lang="lv-LV" dirty="0" err="1" smtClean="0"/>
              <a:t>day</a:t>
            </a:r>
            <a:r>
              <a:rPr lang="lv-LV" dirty="0" smtClean="0"/>
              <a:t>.</a:t>
            </a:r>
            <a:r>
              <a:rPr lang="en-US" dirty="0" smtClean="0"/>
              <a:t>.</a:t>
            </a:r>
            <a:endParaRPr lang="lv-LV" dirty="0"/>
          </a:p>
          <a:p>
            <a:r>
              <a:rPr lang="en-US" b="1" dirty="0"/>
              <a:t>29.II</a:t>
            </a:r>
            <a:r>
              <a:rPr lang="en-US" dirty="0"/>
              <a:t> </a:t>
            </a:r>
            <a:r>
              <a:rPr lang="en-US" dirty="0" smtClean="0"/>
              <a:t>–</a:t>
            </a:r>
            <a:r>
              <a:rPr lang="lv-LV" dirty="0" smtClean="0"/>
              <a:t> </a:t>
            </a:r>
            <a:r>
              <a:rPr lang="lv-LV" dirty="0" err="1" smtClean="0"/>
              <a:t>each</a:t>
            </a:r>
            <a:r>
              <a:rPr lang="lv-LV" dirty="0" smtClean="0"/>
              <a:t> </a:t>
            </a:r>
            <a:r>
              <a:rPr lang="lv-LV" dirty="0" err="1" smtClean="0"/>
              <a:t>leap</a:t>
            </a:r>
            <a:r>
              <a:rPr lang="lv-LV" dirty="0" smtClean="0"/>
              <a:t> </a:t>
            </a:r>
            <a:r>
              <a:rPr lang="lv-LV" dirty="0" err="1" smtClean="0"/>
              <a:t>year</a:t>
            </a:r>
            <a:r>
              <a:rPr lang="lv-LV" dirty="0" smtClean="0"/>
              <a:t> </a:t>
            </a:r>
            <a:r>
              <a:rPr lang="lv-LV" dirty="0" err="1" smtClean="0"/>
              <a:t>one</a:t>
            </a:r>
            <a:r>
              <a:rPr lang="lv-LV" dirty="0" smtClean="0"/>
              <a:t> </a:t>
            </a:r>
            <a:r>
              <a:rPr lang="lv-LV" dirty="0" err="1" smtClean="0"/>
              <a:t>day</a:t>
            </a:r>
            <a:r>
              <a:rPr lang="lv-LV" dirty="0" smtClean="0"/>
              <a:t> </a:t>
            </a:r>
            <a:r>
              <a:rPr lang="lv-LV" dirty="0" err="1" smtClean="0"/>
              <a:t>is</a:t>
            </a:r>
            <a:r>
              <a:rPr lang="lv-LV" dirty="0" smtClean="0"/>
              <a:t> </a:t>
            </a:r>
            <a:r>
              <a:rPr lang="lv-LV" dirty="0" err="1" smtClean="0"/>
              <a:t>added</a:t>
            </a:r>
            <a:r>
              <a:rPr lang="lv-LV" dirty="0" smtClean="0"/>
              <a:t> to </a:t>
            </a:r>
            <a:r>
              <a:rPr lang="lv-LV" dirty="0" err="1" smtClean="0"/>
              <a:t>the</a:t>
            </a:r>
            <a:r>
              <a:rPr lang="lv-LV" dirty="0" smtClean="0"/>
              <a:t> </a:t>
            </a:r>
            <a:r>
              <a:rPr lang="lv-LV" dirty="0" err="1" smtClean="0"/>
              <a:t>winter</a:t>
            </a:r>
            <a:r>
              <a:rPr lang="lv-LV" dirty="0" smtClean="0"/>
              <a:t> </a:t>
            </a:r>
            <a:r>
              <a:rPr lang="lv-LV" dirty="0" err="1" smtClean="0"/>
              <a:t>feast</a:t>
            </a:r>
            <a:r>
              <a:rPr lang="lv-LV" dirty="0" smtClean="0"/>
              <a:t>. </a:t>
            </a:r>
            <a:r>
              <a:rPr lang="lv-LV" dirty="0" err="1" smtClean="0"/>
              <a:t>Afterwards</a:t>
            </a:r>
            <a:r>
              <a:rPr lang="lv-LV" dirty="0" smtClean="0"/>
              <a:t> </a:t>
            </a:r>
            <a:r>
              <a:rPr lang="lv-LV" dirty="0" err="1" smtClean="0"/>
              <a:t>calendar</a:t>
            </a:r>
            <a:r>
              <a:rPr lang="lv-LV" dirty="0" smtClean="0"/>
              <a:t> </a:t>
            </a:r>
            <a:r>
              <a:rPr lang="lv-LV" dirty="0" err="1" smtClean="0"/>
              <a:t>dates</a:t>
            </a:r>
            <a:r>
              <a:rPr lang="lv-LV" dirty="0" smtClean="0"/>
              <a:t> </a:t>
            </a:r>
            <a:r>
              <a:rPr lang="lv-LV" dirty="0" err="1" smtClean="0"/>
              <a:t>continue</a:t>
            </a:r>
            <a:r>
              <a:rPr lang="lv-LV" dirty="0" smtClean="0"/>
              <a:t> (</a:t>
            </a:r>
            <a:r>
              <a:rPr lang="lv-LV" dirty="0" err="1" smtClean="0"/>
              <a:t>date</a:t>
            </a:r>
            <a:r>
              <a:rPr lang="lv-LV" dirty="0" smtClean="0"/>
              <a:t> +1)</a:t>
            </a:r>
            <a:endParaRPr lang="lv-LV" dirty="0"/>
          </a:p>
          <a:p>
            <a:pPr>
              <a:buNone/>
            </a:pPr>
            <a:endParaRPr lang="lv-LV" dirty="0"/>
          </a:p>
        </p:txBody>
      </p:sp>
      <p:pic>
        <p:nvPicPr>
          <p:cNvPr id="4" name="Attēls 9" descr="http://www.marasloks.lv/public/UserFiles/images/GR_datumi.png"/>
          <p:cNvPicPr/>
          <p:nvPr/>
        </p:nvPicPr>
        <p:blipFill>
          <a:blip r:embed="rId2" cstate="print"/>
          <a:srcRect/>
          <a:stretch>
            <a:fillRect/>
          </a:stretch>
        </p:blipFill>
        <p:spPr bwMode="auto">
          <a:xfrm>
            <a:off x="3143240" y="500042"/>
            <a:ext cx="1357322" cy="714380"/>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smtClean="0"/>
              <a:t>ANNUAL CELEBRATIONS</a:t>
            </a:r>
            <a:r>
              <a:rPr lang="lv-LV" dirty="0" smtClean="0"/>
              <a:t/>
            </a:r>
            <a:br>
              <a:rPr lang="lv-LV" dirty="0" smtClean="0"/>
            </a:br>
            <a:endParaRPr lang="lv-LV" dirty="0"/>
          </a:p>
        </p:txBody>
      </p:sp>
      <p:sp>
        <p:nvSpPr>
          <p:cNvPr id="3" name="Content Placeholder 2"/>
          <p:cNvSpPr>
            <a:spLocks noGrp="1"/>
          </p:cNvSpPr>
          <p:nvPr>
            <p:ph idx="1"/>
          </p:nvPr>
        </p:nvSpPr>
        <p:spPr/>
        <p:txBody>
          <a:bodyPr>
            <a:normAutofit/>
          </a:bodyPr>
          <a:lstStyle/>
          <a:p>
            <a:pPr>
              <a:buNone/>
            </a:pPr>
            <a:endParaRPr lang="lv-LV" dirty="0"/>
          </a:p>
          <a:p>
            <a:r>
              <a:rPr lang="en-US" dirty="0" smtClean="0"/>
              <a:t>The solar calendar, as a calendar of nature. By reading it, we get an idea of the Latvian worldview and lifestyle.</a:t>
            </a:r>
            <a:endParaRPr lang="lv-LV"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b="1" dirty="0" err="1" smtClean="0"/>
              <a:t>Festivities</a:t>
            </a:r>
            <a:endParaRPr lang="lv-LV" b="1" dirty="0"/>
          </a:p>
        </p:txBody>
      </p:sp>
      <p:sp>
        <p:nvSpPr>
          <p:cNvPr id="3" name="Content Placeholder 2"/>
          <p:cNvSpPr>
            <a:spLocks noGrp="1"/>
          </p:cNvSpPr>
          <p:nvPr>
            <p:ph idx="1"/>
          </p:nvPr>
        </p:nvSpPr>
        <p:spPr/>
        <p:txBody>
          <a:bodyPr>
            <a:normAutofit fontScale="92500" lnSpcReduction="20000"/>
          </a:bodyPr>
          <a:lstStyle/>
          <a:p>
            <a:r>
              <a:rPr lang="en-GB" dirty="0" smtClean="0"/>
              <a:t>Ancient Latvians celebrated the festival according to nature in the early Middle Ages. Later many holidays have been added from the Christianity when it came to the territory of Latvia. The ancient ancestral traditions has fused together with Christian traditions.</a:t>
            </a:r>
            <a:endParaRPr lang="lv-LV" dirty="0" smtClean="0"/>
          </a:p>
          <a:p>
            <a:r>
              <a:rPr lang="en-GB" dirty="0" smtClean="0"/>
              <a:t>Many festivities are celebrated today, but some have gone into oblivion.</a:t>
            </a:r>
            <a:endParaRPr lang="lv-LV" dirty="0" smtClean="0"/>
          </a:p>
          <a:p>
            <a:r>
              <a:rPr lang="en-GB" dirty="0" smtClean="0"/>
              <a:t>Winter Solstice, later called Christmas,</a:t>
            </a:r>
            <a:endParaRPr lang="lv-LV" dirty="0" smtClean="0"/>
          </a:p>
          <a:p>
            <a:r>
              <a:rPr lang="en-GB" dirty="0" smtClean="0"/>
              <a:t>Spring equinox, later known as Easter.</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b="1" dirty="0" err="1" smtClean="0"/>
              <a:t>Festivities</a:t>
            </a:r>
            <a:endParaRPr lang="lv-LV" b="1" dirty="0"/>
          </a:p>
        </p:txBody>
      </p:sp>
      <p:sp>
        <p:nvSpPr>
          <p:cNvPr id="3" name="Content Placeholder 2"/>
          <p:cNvSpPr>
            <a:spLocks noGrp="1"/>
          </p:cNvSpPr>
          <p:nvPr>
            <p:ph idx="1"/>
          </p:nvPr>
        </p:nvSpPr>
        <p:spPr/>
        <p:txBody>
          <a:bodyPr>
            <a:normAutofit fontScale="85000" lnSpcReduction="20000"/>
          </a:bodyPr>
          <a:lstStyle/>
          <a:p>
            <a:pPr>
              <a:buNone/>
            </a:pPr>
            <a:r>
              <a:rPr lang="lv-LV" dirty="0" smtClean="0"/>
              <a:t>I</a:t>
            </a:r>
            <a:r>
              <a:rPr lang="en-GB" dirty="0" smtClean="0"/>
              <a:t>n late Middle Ages :</a:t>
            </a:r>
          </a:p>
          <a:p>
            <a:r>
              <a:rPr lang="en-GB" dirty="0" err="1" smtClean="0"/>
              <a:t>Jurģa</a:t>
            </a:r>
            <a:r>
              <a:rPr lang="en-GB" dirty="0" smtClean="0"/>
              <a:t> day appears as a day when servants change hosts</a:t>
            </a:r>
          </a:p>
          <a:p>
            <a:r>
              <a:rPr lang="en-GB" dirty="0" err="1" smtClean="0"/>
              <a:t>Ūsiņa</a:t>
            </a:r>
            <a:r>
              <a:rPr lang="en-GB" dirty="0" smtClean="0"/>
              <a:t> </a:t>
            </a:r>
            <a:r>
              <a:rPr lang="en-GB" dirty="0" smtClean="0"/>
              <a:t>day</a:t>
            </a:r>
            <a:r>
              <a:rPr lang="lv-LV" dirty="0" smtClean="0"/>
              <a:t>: </a:t>
            </a:r>
            <a:r>
              <a:rPr lang="en-US" dirty="0" smtClean="0"/>
              <a:t>The summer and the new farming year begin. It is the first day of pasturing and night-watching of horses at grass. </a:t>
            </a:r>
            <a:endParaRPr lang="en-GB" dirty="0" smtClean="0"/>
          </a:p>
          <a:p>
            <a:r>
              <a:rPr lang="en-GB" dirty="0" smtClean="0"/>
              <a:t>May Day Count was celebrated in </a:t>
            </a:r>
            <a:r>
              <a:rPr lang="en-GB" dirty="0" err="1" smtClean="0"/>
              <a:t>Rīga</a:t>
            </a:r>
            <a:r>
              <a:rPr lang="en-GB" dirty="0" smtClean="0"/>
              <a:t>, it is festivity that resumes nowadays</a:t>
            </a:r>
          </a:p>
          <a:p>
            <a:r>
              <a:rPr lang="en-GB" dirty="0" smtClean="0"/>
              <a:t>Pentecost, people  began to celebrate it in the Middle Ages when Christianity was spread in territory of Latvia</a:t>
            </a:r>
          </a:p>
          <a:p>
            <a:r>
              <a:rPr lang="en-GB" dirty="0" err="1" smtClean="0"/>
              <a:t>Jāņi</a:t>
            </a:r>
            <a:r>
              <a:rPr lang="en-GB" dirty="0" smtClean="0"/>
              <a:t> or Midsummer night is the most popular feast today</a:t>
            </a:r>
            <a:r>
              <a:rPr lang="lv-LV" dirty="0" smtClean="0"/>
              <a:t>.</a:t>
            </a:r>
            <a:endParaRPr lang="en-GB" dirty="0" smtClean="0"/>
          </a:p>
          <a:p>
            <a:endParaRPr lang="lv-LV"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lv-LV"/>
          </a:p>
        </p:txBody>
      </p:sp>
      <p:graphicFrame>
        <p:nvGraphicFramePr>
          <p:cNvPr id="4" name="Content Placeholder 3"/>
          <p:cNvGraphicFramePr>
            <a:graphicFrameLocks noGrp="1"/>
          </p:cNvGraphicFramePr>
          <p:nvPr>
            <p:ph idx="1"/>
          </p:nvPr>
        </p:nvGraphicFramePr>
        <p:xfrm>
          <a:off x="285720" y="285728"/>
          <a:ext cx="8372478" cy="6365188"/>
        </p:xfrm>
        <a:graphic>
          <a:graphicData uri="http://schemas.openxmlformats.org/drawingml/2006/table">
            <a:tbl>
              <a:tblPr firstRow="1" bandRow="1">
                <a:tableStyleId>{5C22544A-7EE6-4342-B048-85BDC9FD1C3A}</a:tableStyleId>
              </a:tblPr>
              <a:tblGrid>
                <a:gridCol w="1571638"/>
                <a:gridCol w="1428760"/>
                <a:gridCol w="1571636"/>
                <a:gridCol w="1214446"/>
                <a:gridCol w="1428760"/>
                <a:gridCol w="1157238"/>
              </a:tblGrid>
              <a:tr h="1071572">
                <a:tc>
                  <a:txBody>
                    <a:bodyPr/>
                    <a:lstStyle/>
                    <a:p>
                      <a:pPr>
                        <a:lnSpc>
                          <a:spcPct val="115000"/>
                        </a:lnSpc>
                        <a:spcAft>
                          <a:spcPts val="0"/>
                        </a:spcAft>
                      </a:pPr>
                      <a:r>
                        <a:rPr lang="en-GB" sz="1200" b="1" dirty="0">
                          <a:latin typeface="Arial"/>
                          <a:ea typeface="Calibri"/>
                          <a:cs typeface="Times New Roman"/>
                        </a:rPr>
                        <a:t>Date</a:t>
                      </a:r>
                      <a:endParaRPr lang="lv-LV" sz="1100" dirty="0">
                        <a:latin typeface="Calibri"/>
                        <a:ea typeface="Calibri"/>
                        <a:cs typeface="Times New Roman"/>
                      </a:endParaRPr>
                    </a:p>
                  </a:txBody>
                  <a:tcPr marL="68580" marR="68580" marT="0" marB="0"/>
                </a:tc>
                <a:tc>
                  <a:txBody>
                    <a:bodyPr/>
                    <a:lstStyle/>
                    <a:p>
                      <a:pPr>
                        <a:lnSpc>
                          <a:spcPct val="115000"/>
                        </a:lnSpc>
                        <a:spcAft>
                          <a:spcPts val="0"/>
                        </a:spcAft>
                      </a:pPr>
                      <a:r>
                        <a:rPr lang="en-GB" sz="1200" b="1" dirty="0">
                          <a:latin typeface="Arial"/>
                          <a:ea typeface="Calibri"/>
                          <a:cs typeface="Times New Roman"/>
                        </a:rPr>
                        <a:t>Festivity</a:t>
                      </a:r>
                      <a:endParaRPr lang="lv-LV" sz="1100" dirty="0">
                        <a:latin typeface="Calibri"/>
                        <a:ea typeface="Calibri"/>
                        <a:cs typeface="Times New Roman"/>
                      </a:endParaRPr>
                    </a:p>
                  </a:txBody>
                  <a:tcPr marL="68580" marR="68580" marT="0" marB="0"/>
                </a:tc>
                <a:tc>
                  <a:txBody>
                    <a:bodyPr/>
                    <a:lstStyle/>
                    <a:p>
                      <a:pPr>
                        <a:lnSpc>
                          <a:spcPct val="115000"/>
                        </a:lnSpc>
                        <a:spcAft>
                          <a:spcPts val="0"/>
                        </a:spcAft>
                      </a:pPr>
                      <a:r>
                        <a:rPr lang="lv-LV" sz="1200" b="1" dirty="0" err="1">
                          <a:latin typeface="Arial"/>
                          <a:ea typeface="Calibri"/>
                          <a:cs typeface="Times New Roman"/>
                        </a:rPr>
                        <a:t>The</a:t>
                      </a:r>
                      <a:r>
                        <a:rPr lang="lv-LV" sz="1200" b="1" dirty="0">
                          <a:latin typeface="Arial"/>
                          <a:ea typeface="Calibri"/>
                          <a:cs typeface="Times New Roman"/>
                        </a:rPr>
                        <a:t> </a:t>
                      </a:r>
                      <a:r>
                        <a:rPr lang="lv-LV" sz="1200" b="1" dirty="0" err="1">
                          <a:latin typeface="Arial"/>
                          <a:ea typeface="Calibri"/>
                          <a:cs typeface="Times New Roman"/>
                        </a:rPr>
                        <a:t>transition</a:t>
                      </a:r>
                      <a:r>
                        <a:rPr lang="lv-LV" sz="1200" b="1" dirty="0">
                          <a:latin typeface="Arial"/>
                          <a:ea typeface="Calibri"/>
                          <a:cs typeface="Times New Roman"/>
                        </a:rPr>
                        <a:t> </a:t>
                      </a:r>
                      <a:r>
                        <a:rPr lang="lv-LV" sz="1200" b="1" dirty="0" err="1">
                          <a:latin typeface="Arial"/>
                          <a:ea typeface="Calibri"/>
                          <a:cs typeface="Times New Roman"/>
                        </a:rPr>
                        <a:t>from</a:t>
                      </a:r>
                      <a:r>
                        <a:rPr lang="lv-LV" sz="1200" b="1" dirty="0">
                          <a:latin typeface="Arial"/>
                          <a:ea typeface="Calibri"/>
                          <a:cs typeface="Times New Roman"/>
                        </a:rPr>
                        <a:t> </a:t>
                      </a:r>
                      <a:r>
                        <a:rPr lang="lv-LV" sz="1200" b="1" dirty="0" err="1">
                          <a:latin typeface="Arial"/>
                          <a:ea typeface="Calibri"/>
                          <a:cs typeface="Times New Roman"/>
                        </a:rPr>
                        <a:t>antiquity</a:t>
                      </a:r>
                      <a:r>
                        <a:rPr lang="lv-LV" sz="1200" b="1" dirty="0">
                          <a:latin typeface="Arial"/>
                          <a:ea typeface="Calibri"/>
                          <a:cs typeface="Times New Roman"/>
                        </a:rPr>
                        <a:t> to </a:t>
                      </a:r>
                      <a:r>
                        <a:rPr lang="lv-LV" sz="1200" b="1" dirty="0" err="1">
                          <a:latin typeface="Arial"/>
                          <a:ea typeface="Calibri"/>
                          <a:cs typeface="Times New Roman"/>
                        </a:rPr>
                        <a:t>the</a:t>
                      </a:r>
                      <a:r>
                        <a:rPr lang="lv-LV" sz="1200" b="1" dirty="0">
                          <a:latin typeface="Arial"/>
                          <a:ea typeface="Calibri"/>
                          <a:cs typeface="Times New Roman"/>
                        </a:rPr>
                        <a:t> </a:t>
                      </a:r>
                      <a:r>
                        <a:rPr lang="lv-LV" sz="1200" b="1" dirty="0" err="1">
                          <a:latin typeface="Arial"/>
                          <a:ea typeface="Calibri"/>
                          <a:cs typeface="Times New Roman"/>
                        </a:rPr>
                        <a:t>Middle</a:t>
                      </a:r>
                      <a:r>
                        <a:rPr lang="lv-LV" sz="1200" b="1" dirty="0">
                          <a:latin typeface="Arial"/>
                          <a:ea typeface="Calibri"/>
                          <a:cs typeface="Times New Roman"/>
                        </a:rPr>
                        <a:t> </a:t>
                      </a:r>
                      <a:r>
                        <a:rPr lang="lv-LV" sz="1200" b="1" dirty="0" err="1">
                          <a:latin typeface="Arial"/>
                          <a:ea typeface="Calibri"/>
                          <a:cs typeface="Times New Roman"/>
                        </a:rPr>
                        <a:t>Ages</a:t>
                      </a:r>
                      <a:r>
                        <a:rPr lang="lv-LV" sz="1200" b="1" dirty="0">
                          <a:latin typeface="Arial"/>
                          <a:ea typeface="Calibri"/>
                          <a:cs typeface="Times New Roman"/>
                        </a:rPr>
                        <a:t> </a:t>
                      </a:r>
                      <a:r>
                        <a:rPr lang="en-GB" sz="1200" b="1" dirty="0">
                          <a:latin typeface="Arial"/>
                          <a:ea typeface="Calibri"/>
                          <a:cs typeface="Times New Roman"/>
                        </a:rPr>
                        <a:t>until  13</a:t>
                      </a:r>
                      <a:r>
                        <a:rPr lang="en-GB" sz="1200" b="1" baseline="30000" dirty="0">
                          <a:latin typeface="Arial"/>
                          <a:ea typeface="Calibri"/>
                          <a:cs typeface="Times New Roman"/>
                        </a:rPr>
                        <a:t>th</a:t>
                      </a:r>
                      <a:r>
                        <a:rPr lang="en-GB" sz="1200" b="1" dirty="0">
                          <a:latin typeface="Arial"/>
                          <a:ea typeface="Calibri"/>
                          <a:cs typeface="Times New Roman"/>
                        </a:rPr>
                        <a:t> century</a:t>
                      </a:r>
                      <a:endParaRPr lang="lv-LV" sz="1100" dirty="0">
                        <a:latin typeface="Calibri"/>
                        <a:ea typeface="Calibri"/>
                        <a:cs typeface="Times New Roman"/>
                      </a:endParaRPr>
                    </a:p>
                  </a:txBody>
                  <a:tcPr marL="68580" marR="68580" marT="0" marB="0"/>
                </a:tc>
                <a:tc>
                  <a:txBody>
                    <a:bodyPr/>
                    <a:lstStyle/>
                    <a:p>
                      <a:pPr>
                        <a:lnSpc>
                          <a:spcPct val="115000"/>
                        </a:lnSpc>
                        <a:spcAft>
                          <a:spcPts val="1000"/>
                        </a:spcAft>
                      </a:pPr>
                      <a:r>
                        <a:rPr lang="lv-LV" sz="1200" b="1">
                          <a:latin typeface="Arial"/>
                          <a:ea typeface="Calibri"/>
                          <a:cs typeface="Times New Roman"/>
                        </a:rPr>
                        <a:t>Middle Ages</a:t>
                      </a:r>
                      <a:r>
                        <a:rPr lang="lv-LV" sz="1200" b="1">
                          <a:latin typeface="Arial"/>
                          <a:ea typeface="Times New Roman"/>
                          <a:cs typeface="Times New Roman"/>
                        </a:rPr>
                        <a:t> </a:t>
                      </a:r>
                      <a:r>
                        <a:rPr lang="en-GB" sz="1200" b="1">
                          <a:latin typeface="Arial"/>
                          <a:ea typeface="Times New Roman"/>
                          <a:cs typeface="Times New Roman"/>
                        </a:rPr>
                        <a:t>(700–1200)</a:t>
                      </a:r>
                      <a:endParaRPr lang="lv-LV" sz="1100">
                        <a:latin typeface="Calibri"/>
                        <a:ea typeface="Calibri"/>
                        <a:cs typeface="Times New Roman"/>
                      </a:endParaRPr>
                    </a:p>
                  </a:txBody>
                  <a:tcPr marL="68580" marR="68580" marT="0" marB="0"/>
                </a:tc>
                <a:tc>
                  <a:txBody>
                    <a:bodyPr/>
                    <a:lstStyle/>
                    <a:p>
                      <a:r>
                        <a:rPr lang="lv-LV" sz="1200" b="1">
                          <a:latin typeface="Arial"/>
                          <a:ea typeface="Times New Roman"/>
                        </a:rPr>
                        <a:t>Late Middle Ages </a:t>
                      </a:r>
                      <a:r>
                        <a:rPr lang="en-GB" sz="1200" b="1">
                          <a:latin typeface="Arial"/>
                          <a:ea typeface="Times New Roman"/>
                        </a:rPr>
                        <a:t>(1200–1500)</a:t>
                      </a:r>
                      <a:endParaRPr lang="lv-LV" sz="1100" b="1">
                        <a:latin typeface="Calibri"/>
                        <a:ea typeface="Times New Roman"/>
                      </a:endParaRPr>
                    </a:p>
                  </a:txBody>
                  <a:tcPr marL="68580" marR="68580" marT="0" marB="0"/>
                </a:tc>
                <a:tc>
                  <a:txBody>
                    <a:bodyPr/>
                    <a:lstStyle/>
                    <a:p>
                      <a:r>
                        <a:rPr lang="en-GB" sz="1200" b="1">
                          <a:latin typeface="Arial"/>
                          <a:ea typeface="Times New Roman"/>
                        </a:rPr>
                        <a:t>Nowadays</a:t>
                      </a:r>
                      <a:endParaRPr lang="lv-LV" sz="1100" b="1">
                        <a:latin typeface="Calibri"/>
                        <a:ea typeface="Times New Roman"/>
                      </a:endParaRPr>
                    </a:p>
                  </a:txBody>
                  <a:tcPr marL="68580" marR="68580" marT="0" marB="0"/>
                </a:tc>
              </a:tr>
              <a:tr h="575924">
                <a:tc>
                  <a:txBody>
                    <a:bodyPr/>
                    <a:lstStyle/>
                    <a:p>
                      <a:pPr>
                        <a:lnSpc>
                          <a:spcPct val="115000"/>
                        </a:lnSpc>
                        <a:spcAft>
                          <a:spcPts val="0"/>
                        </a:spcAft>
                      </a:pPr>
                      <a:r>
                        <a:rPr lang="en-GB" sz="1200">
                          <a:latin typeface="Arial"/>
                          <a:ea typeface="Times New Roman"/>
                          <a:cs typeface="Times New Roman"/>
                        </a:rPr>
                        <a:t>21</a:t>
                      </a:r>
                      <a:r>
                        <a:rPr lang="en-GB" sz="1200" baseline="30000">
                          <a:latin typeface="Arial"/>
                          <a:ea typeface="Times New Roman"/>
                          <a:cs typeface="Times New Roman"/>
                        </a:rPr>
                        <a:t>st</a:t>
                      </a:r>
                      <a:r>
                        <a:rPr lang="en-GB" sz="1200">
                          <a:latin typeface="Arial"/>
                          <a:ea typeface="Times New Roman"/>
                          <a:cs typeface="Times New Roman"/>
                        </a:rPr>
                        <a:t> -24</a:t>
                      </a:r>
                      <a:r>
                        <a:rPr lang="en-GB" sz="1200" baseline="30000">
                          <a:latin typeface="Arial"/>
                          <a:ea typeface="Times New Roman"/>
                          <a:cs typeface="Times New Roman"/>
                        </a:rPr>
                        <a:t>th</a:t>
                      </a:r>
                      <a:r>
                        <a:rPr lang="en-GB" sz="1200">
                          <a:latin typeface="Arial"/>
                          <a:ea typeface="Times New Roman"/>
                          <a:cs typeface="Times New Roman"/>
                        </a:rPr>
                        <a:t>  December</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Winter solstice</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r>
              <a:tr h="281332">
                <a:tc>
                  <a:txBody>
                    <a:bodyPr/>
                    <a:lstStyle/>
                    <a:p>
                      <a:pPr>
                        <a:lnSpc>
                          <a:spcPct val="115000"/>
                        </a:lnSpc>
                        <a:spcAft>
                          <a:spcPts val="0"/>
                        </a:spcAft>
                      </a:pPr>
                      <a:r>
                        <a:rPr lang="en-GB" sz="1200">
                          <a:latin typeface="Arial"/>
                          <a:ea typeface="Times New Roman"/>
                          <a:cs typeface="Times New Roman"/>
                        </a:rPr>
                        <a:t>24</a:t>
                      </a:r>
                      <a:r>
                        <a:rPr lang="en-GB" sz="1200" baseline="30000">
                          <a:latin typeface="Arial"/>
                          <a:ea typeface="Times New Roman"/>
                          <a:cs typeface="Times New Roman"/>
                        </a:rPr>
                        <a:t>th</a:t>
                      </a:r>
                      <a:r>
                        <a:rPr lang="en-GB" sz="1200">
                          <a:latin typeface="Arial"/>
                          <a:ea typeface="Times New Roman"/>
                          <a:cs typeface="Times New Roman"/>
                        </a:rPr>
                        <a:t>  December</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Christmas</a:t>
                      </a:r>
                      <a:endParaRPr lang="lv-LV" sz="1100">
                        <a:latin typeface="Calibri"/>
                        <a:ea typeface="Calibri"/>
                        <a:cs typeface="Times New Roman"/>
                      </a:endParaRPr>
                    </a:p>
                  </a:txBody>
                  <a:tcPr marL="68580" marR="68580" marT="0" marB="0"/>
                </a:tc>
                <a:tc>
                  <a:txBody>
                    <a:bodyPr/>
                    <a:lstStyle/>
                    <a:p>
                      <a:pPr>
                        <a:lnSpc>
                          <a:spcPct val="115000"/>
                        </a:lnSpc>
                        <a:spcAft>
                          <a:spcPts val="0"/>
                        </a:spcAft>
                      </a:pPr>
                      <a:endParaRPr lang="en-GB" sz="1200">
                        <a:latin typeface="Arial"/>
                        <a:ea typeface="Calibri"/>
                        <a:cs typeface="Times New Roman"/>
                      </a:endParaRPr>
                    </a:p>
                  </a:txBody>
                  <a:tcPr marL="68580" marR="68580" marT="0" marB="0"/>
                </a:tc>
                <a:tc>
                  <a:txBody>
                    <a:bodyPr/>
                    <a:lstStyle/>
                    <a:p>
                      <a:pPr>
                        <a:lnSpc>
                          <a:spcPct val="115000"/>
                        </a:lnSpc>
                        <a:spcAft>
                          <a:spcPts val="0"/>
                        </a:spcAft>
                      </a:pPr>
                      <a:endParaRPr lang="en-GB" sz="1200">
                        <a:latin typeface="Arial"/>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r>
              <a:tr h="702267">
                <a:tc>
                  <a:txBody>
                    <a:bodyPr/>
                    <a:lstStyle/>
                    <a:p>
                      <a:pPr>
                        <a:lnSpc>
                          <a:spcPct val="115000"/>
                        </a:lnSpc>
                        <a:spcAft>
                          <a:spcPts val="0"/>
                        </a:spcAft>
                      </a:pPr>
                      <a:r>
                        <a:rPr lang="en-GB" sz="1200">
                          <a:latin typeface="Arial"/>
                          <a:ea typeface="Times New Roman"/>
                          <a:cs typeface="Times New Roman"/>
                        </a:rPr>
                        <a:t>6</a:t>
                      </a:r>
                      <a:r>
                        <a:rPr lang="en-GB" sz="1200" baseline="30000">
                          <a:latin typeface="Arial"/>
                          <a:ea typeface="Times New Roman"/>
                          <a:cs typeface="Times New Roman"/>
                        </a:rPr>
                        <a:t>th</a:t>
                      </a:r>
                      <a:r>
                        <a:rPr lang="en-GB" sz="1200">
                          <a:latin typeface="Arial"/>
                          <a:ea typeface="Times New Roman"/>
                          <a:cs typeface="Times New Roman"/>
                        </a:rPr>
                        <a:t>  - 7</a:t>
                      </a:r>
                      <a:r>
                        <a:rPr lang="en-GB" sz="1200" baseline="30000">
                          <a:latin typeface="Arial"/>
                          <a:ea typeface="Times New Roman"/>
                          <a:cs typeface="Times New Roman"/>
                        </a:rPr>
                        <a:t>th</a:t>
                      </a:r>
                      <a:r>
                        <a:rPr lang="en-GB" sz="1200">
                          <a:latin typeface="Arial"/>
                          <a:ea typeface="Times New Roman"/>
                          <a:cs typeface="Times New Roman"/>
                        </a:rPr>
                        <a:t>  February</a:t>
                      </a:r>
                      <a:endParaRPr lang="lv-LV" sz="1100">
                        <a:latin typeface="Calibri"/>
                        <a:ea typeface="Calibri"/>
                        <a:cs typeface="Times New Roman"/>
                      </a:endParaRPr>
                    </a:p>
                    <a:p>
                      <a:pPr>
                        <a:lnSpc>
                          <a:spcPct val="115000"/>
                        </a:lnSpc>
                        <a:spcAft>
                          <a:spcPts val="0"/>
                        </a:spcAft>
                      </a:pPr>
                      <a:r>
                        <a:rPr lang="en-GB" sz="1200">
                          <a:latin typeface="Arial"/>
                          <a:ea typeface="Times New Roman"/>
                          <a:cs typeface="Times New Roman"/>
                        </a:rPr>
                        <a:t>celebrate 7 weeks before Easter </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Meteņi  or Vatslāvji</a:t>
                      </a:r>
                      <a:endParaRPr lang="lv-LV" sz="1100">
                        <a:latin typeface="Calibri"/>
                        <a:ea typeface="Calibri"/>
                        <a:cs typeface="Times New Roman"/>
                      </a:endParaRPr>
                    </a:p>
                    <a:p>
                      <a:pPr>
                        <a:lnSpc>
                          <a:spcPct val="115000"/>
                        </a:lnSpc>
                        <a:spcAft>
                          <a:spcPts val="0"/>
                        </a:spcAft>
                      </a:pPr>
                      <a:r>
                        <a:rPr lang="en-GB" sz="1200">
                          <a:latin typeface="Arial"/>
                          <a:ea typeface="Calibri"/>
                          <a:cs typeface="Times New Roman"/>
                        </a:rPr>
                        <a:t>(Shorvetide)</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resume</a:t>
                      </a:r>
                      <a:endParaRPr lang="lv-LV" sz="1100">
                        <a:latin typeface="Calibri"/>
                        <a:ea typeface="Calibri"/>
                        <a:cs typeface="Times New Roman"/>
                      </a:endParaRPr>
                    </a:p>
                  </a:txBody>
                  <a:tcPr marL="68580" marR="68580" marT="0" marB="0"/>
                </a:tc>
              </a:tr>
              <a:tr h="409886">
                <a:tc>
                  <a:txBody>
                    <a:bodyPr/>
                    <a:lstStyle/>
                    <a:p>
                      <a:pPr>
                        <a:lnSpc>
                          <a:spcPct val="115000"/>
                        </a:lnSpc>
                        <a:spcAft>
                          <a:spcPts val="0"/>
                        </a:spcAft>
                      </a:pPr>
                      <a:r>
                        <a:rPr lang="en-GB" sz="1200">
                          <a:latin typeface="Arial"/>
                          <a:ea typeface="Times New Roman"/>
                          <a:cs typeface="Times New Roman"/>
                        </a:rPr>
                        <a:t>Last Sunday before Easter</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Times New Roman"/>
                          <a:cs typeface="Times New Roman"/>
                        </a:rPr>
                        <a:t>Palm Sunday</a:t>
                      </a:r>
                      <a:endParaRPr lang="lv-LV" sz="1100">
                        <a:latin typeface="Calibri"/>
                        <a:ea typeface="Calibri"/>
                        <a:cs typeface="Times New Roman"/>
                      </a:endParaRPr>
                    </a:p>
                  </a:txBody>
                  <a:tcPr marL="68580" marR="68580" marT="0" marB="0"/>
                </a:tc>
                <a:tc>
                  <a:txBody>
                    <a:bodyPr/>
                    <a:lstStyle/>
                    <a:p>
                      <a:pPr>
                        <a:lnSpc>
                          <a:spcPct val="115000"/>
                        </a:lnSpc>
                        <a:spcAft>
                          <a:spcPts val="0"/>
                        </a:spcAft>
                      </a:pPr>
                      <a:endParaRPr lang="en-GB" sz="1200">
                        <a:latin typeface="Arial"/>
                        <a:ea typeface="Calibri"/>
                        <a:cs typeface="Times New Roman"/>
                      </a:endParaRPr>
                    </a:p>
                  </a:txBody>
                  <a:tcPr marL="68580" marR="68580" marT="0" marB="0"/>
                </a:tc>
                <a:tc>
                  <a:txBody>
                    <a:bodyPr/>
                    <a:lstStyle/>
                    <a:p>
                      <a:pPr>
                        <a:lnSpc>
                          <a:spcPct val="115000"/>
                        </a:lnSpc>
                        <a:spcAft>
                          <a:spcPts val="0"/>
                        </a:spcAft>
                      </a:pPr>
                      <a:endParaRPr lang="en-GB" sz="1200">
                        <a:latin typeface="Arial"/>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r>
              <a:tr h="334028">
                <a:tc>
                  <a:txBody>
                    <a:bodyPr/>
                    <a:lstStyle/>
                    <a:p>
                      <a:pPr>
                        <a:lnSpc>
                          <a:spcPct val="115000"/>
                        </a:lnSpc>
                      </a:pPr>
                      <a:endParaRPr lang="lv-LV" sz="1100" dirty="0">
                        <a:latin typeface="Calibri"/>
                        <a:ea typeface="Times New Roman"/>
                      </a:endParaRPr>
                    </a:p>
                  </a:txBody>
                  <a:tcPr marL="68580" marR="68580" marT="0" marB="0"/>
                </a:tc>
                <a:tc>
                  <a:txBody>
                    <a:bodyPr/>
                    <a:lstStyle/>
                    <a:p>
                      <a:r>
                        <a:rPr lang="lv-LV" sz="1100">
                          <a:latin typeface="Calibri"/>
                        </a:rPr>
                        <a:t>Green Thursday </a:t>
                      </a:r>
                    </a:p>
                  </a:txBody>
                  <a:tcPr marL="68580" marR="68580" marT="0" marB="0"/>
                </a:tc>
                <a:tc>
                  <a:txBody>
                    <a:bodyPr/>
                    <a:lstStyle/>
                    <a:p>
                      <a:pPr>
                        <a:lnSpc>
                          <a:spcPct val="115000"/>
                        </a:lnSpc>
                        <a:spcAft>
                          <a:spcPts val="0"/>
                        </a:spcAft>
                      </a:pPr>
                      <a:endParaRPr lang="en-GB" sz="1200">
                        <a:latin typeface="Arial"/>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c>
                  <a:txBody>
                    <a:bodyPr/>
                    <a:lstStyle/>
                    <a:p>
                      <a:pPr>
                        <a:lnSpc>
                          <a:spcPct val="115000"/>
                        </a:lnSpc>
                        <a:spcAft>
                          <a:spcPts val="0"/>
                        </a:spcAft>
                      </a:pPr>
                      <a:endParaRPr lang="en-GB" sz="1200">
                        <a:latin typeface="Arial"/>
                        <a:ea typeface="Calibri"/>
                        <a:cs typeface="Times New Roman"/>
                      </a:endParaRPr>
                    </a:p>
                  </a:txBody>
                  <a:tcPr marL="68580" marR="68580" marT="0" marB="0"/>
                </a:tc>
              </a:tr>
              <a:tr h="326335">
                <a:tc>
                  <a:txBody>
                    <a:bodyPr/>
                    <a:lstStyle/>
                    <a:p>
                      <a:pPr>
                        <a:lnSpc>
                          <a:spcPct val="115000"/>
                        </a:lnSpc>
                        <a:spcAft>
                          <a:spcPts val="0"/>
                        </a:spcAft>
                      </a:pPr>
                      <a:endParaRPr lang="en-GB" sz="1200">
                        <a:latin typeface="Arial"/>
                        <a:ea typeface="Times New Roman"/>
                        <a:cs typeface="Times New Roman"/>
                      </a:endParaRPr>
                    </a:p>
                  </a:txBody>
                  <a:tcPr marL="68580" marR="68580" marT="0" marB="0"/>
                </a:tc>
                <a:tc>
                  <a:txBody>
                    <a:bodyPr/>
                    <a:lstStyle/>
                    <a:p>
                      <a:pPr>
                        <a:lnSpc>
                          <a:spcPct val="115000"/>
                        </a:lnSpc>
                        <a:spcAft>
                          <a:spcPts val="500"/>
                        </a:spcAft>
                      </a:pPr>
                      <a:r>
                        <a:rPr lang="en-GB" sz="1200">
                          <a:latin typeface="Arial"/>
                          <a:ea typeface="Calibri"/>
                          <a:cs typeface="Times New Roman"/>
                        </a:rPr>
                        <a:t>Good Friday</a:t>
                      </a:r>
                      <a:endParaRPr lang="lv-LV" sz="1100">
                        <a:latin typeface="Calibri"/>
                        <a:ea typeface="Calibri"/>
                        <a:cs typeface="Times New Roman"/>
                      </a:endParaRPr>
                    </a:p>
                  </a:txBody>
                  <a:tcPr marL="68580" marR="68580" marT="0" marB="0"/>
                </a:tc>
                <a:tc>
                  <a:txBody>
                    <a:bodyPr/>
                    <a:lstStyle/>
                    <a:p>
                      <a:pPr>
                        <a:lnSpc>
                          <a:spcPct val="115000"/>
                        </a:lnSpc>
                        <a:spcAft>
                          <a:spcPts val="0"/>
                        </a:spcAft>
                      </a:pPr>
                      <a:endParaRPr lang="en-GB" sz="1200">
                        <a:latin typeface="Arial"/>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c>
                  <a:txBody>
                    <a:bodyPr/>
                    <a:lstStyle/>
                    <a:p>
                      <a:pPr>
                        <a:lnSpc>
                          <a:spcPct val="115000"/>
                        </a:lnSpc>
                        <a:spcAft>
                          <a:spcPts val="0"/>
                        </a:spcAft>
                      </a:pPr>
                      <a:endParaRPr lang="en-GB" sz="1200">
                        <a:latin typeface="Arial"/>
                        <a:ea typeface="Calibri"/>
                        <a:cs typeface="Times New Roman"/>
                      </a:endParaRPr>
                    </a:p>
                  </a:txBody>
                  <a:tcPr marL="68580" marR="68580" marT="0" marB="0"/>
                </a:tc>
              </a:tr>
              <a:tr h="318642">
                <a:tc>
                  <a:txBody>
                    <a:bodyPr/>
                    <a:lstStyle/>
                    <a:p>
                      <a:pPr>
                        <a:lnSpc>
                          <a:spcPct val="115000"/>
                        </a:lnSpc>
                        <a:spcAft>
                          <a:spcPts val="0"/>
                        </a:spcAft>
                      </a:pPr>
                      <a:endParaRPr lang="en-GB" sz="1200">
                        <a:latin typeface="Arial"/>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Spring equinox</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r>
              <a:tr h="310949">
                <a:tc>
                  <a:txBody>
                    <a:bodyPr/>
                    <a:lstStyle/>
                    <a:p>
                      <a:pPr>
                        <a:lnSpc>
                          <a:spcPct val="115000"/>
                        </a:lnSpc>
                        <a:spcAft>
                          <a:spcPts val="0"/>
                        </a:spcAft>
                      </a:pPr>
                      <a:endParaRPr lang="en-GB" sz="1200">
                        <a:latin typeface="Arial"/>
                        <a:ea typeface="Calibri"/>
                        <a:cs typeface="Times New Roman"/>
                      </a:endParaRPr>
                    </a:p>
                  </a:txBody>
                  <a:tcPr marL="68580" marR="68580" marT="0" marB="0"/>
                </a:tc>
                <a:tc>
                  <a:txBody>
                    <a:bodyPr/>
                    <a:lstStyle/>
                    <a:p>
                      <a:pPr>
                        <a:lnSpc>
                          <a:spcPct val="115000"/>
                        </a:lnSpc>
                        <a:spcAft>
                          <a:spcPts val="0"/>
                        </a:spcAft>
                      </a:pPr>
                      <a:r>
                        <a:rPr lang="en-GB" sz="1200" dirty="0">
                          <a:latin typeface="Arial"/>
                          <a:ea typeface="Calibri"/>
                          <a:cs typeface="Times New Roman"/>
                        </a:rPr>
                        <a:t>Easter</a:t>
                      </a:r>
                      <a:endParaRPr lang="lv-LV" sz="1100" dirty="0">
                        <a:latin typeface="Calibri"/>
                        <a:ea typeface="Calibri"/>
                        <a:cs typeface="Times New Roman"/>
                      </a:endParaRPr>
                    </a:p>
                  </a:txBody>
                  <a:tcPr marL="68580" marR="68580" marT="0" marB="0"/>
                </a:tc>
                <a:tc>
                  <a:txBody>
                    <a:bodyPr/>
                    <a:lstStyle/>
                    <a:p>
                      <a:pPr>
                        <a:lnSpc>
                          <a:spcPct val="115000"/>
                        </a:lnSpc>
                        <a:spcAft>
                          <a:spcPts val="0"/>
                        </a:spcAft>
                      </a:pPr>
                      <a:endParaRPr lang="en-GB" sz="1200">
                        <a:latin typeface="Arial"/>
                        <a:ea typeface="Calibri"/>
                        <a:cs typeface="Times New Roman"/>
                      </a:endParaRPr>
                    </a:p>
                  </a:txBody>
                  <a:tcPr marL="68580" marR="68580" marT="0" marB="0"/>
                </a:tc>
                <a:tc>
                  <a:txBody>
                    <a:bodyPr/>
                    <a:lstStyle/>
                    <a:p>
                      <a:pPr>
                        <a:lnSpc>
                          <a:spcPct val="115000"/>
                        </a:lnSpc>
                        <a:spcAft>
                          <a:spcPts val="0"/>
                        </a:spcAft>
                      </a:pPr>
                      <a:endParaRPr lang="en-GB" sz="1200">
                        <a:latin typeface="Arial"/>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r>
              <a:tr h="1230491">
                <a:tc>
                  <a:txBody>
                    <a:bodyPr/>
                    <a:lstStyle/>
                    <a:p>
                      <a:pPr>
                        <a:lnSpc>
                          <a:spcPct val="115000"/>
                        </a:lnSpc>
                        <a:spcAft>
                          <a:spcPts val="0"/>
                        </a:spcAft>
                      </a:pPr>
                      <a:r>
                        <a:rPr lang="en-GB" sz="1200">
                          <a:latin typeface="Arial"/>
                          <a:ea typeface="Times New Roman"/>
                          <a:cs typeface="Times New Roman"/>
                        </a:rPr>
                        <a:t>It is always Thursday, it can be between 30</a:t>
                      </a:r>
                      <a:r>
                        <a:rPr lang="en-GB" sz="1200" baseline="30000">
                          <a:latin typeface="Arial"/>
                          <a:ea typeface="Times New Roman"/>
                          <a:cs typeface="Times New Roman"/>
                        </a:rPr>
                        <a:t>th</a:t>
                      </a:r>
                      <a:r>
                        <a:rPr lang="en-GB" sz="1200">
                          <a:latin typeface="Arial"/>
                          <a:ea typeface="Times New Roman"/>
                          <a:cs typeface="Times New Roman"/>
                        </a:rPr>
                        <a:t> April and 3</a:t>
                      </a:r>
                      <a:r>
                        <a:rPr lang="en-GB" sz="1200" baseline="30000">
                          <a:latin typeface="Arial"/>
                          <a:ea typeface="Times New Roman"/>
                          <a:cs typeface="Times New Roman"/>
                        </a:rPr>
                        <a:t>rd</a:t>
                      </a:r>
                      <a:r>
                        <a:rPr lang="en-GB" sz="1200">
                          <a:latin typeface="Arial"/>
                          <a:ea typeface="Times New Roman"/>
                          <a:cs typeface="Times New Roman"/>
                        </a:rPr>
                        <a:t> June</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40</a:t>
                      </a:r>
                      <a:r>
                        <a:rPr lang="en-GB" sz="1200" baseline="30000">
                          <a:latin typeface="Arial"/>
                          <a:ea typeface="Calibri"/>
                          <a:cs typeface="Times New Roman"/>
                        </a:rPr>
                        <a:t>th</a:t>
                      </a:r>
                      <a:r>
                        <a:rPr lang="en-GB" sz="1200">
                          <a:latin typeface="Arial"/>
                          <a:ea typeface="Calibri"/>
                          <a:cs typeface="Times New Roman"/>
                        </a:rPr>
                        <a:t> day after Easter is </a:t>
                      </a:r>
                      <a:r>
                        <a:rPr lang="lv-LV" sz="1200">
                          <a:latin typeface="Arial"/>
                          <a:ea typeface="Calibri"/>
                          <a:cs typeface="Times New Roman"/>
                        </a:rPr>
                        <a:t>Ascension </a:t>
                      </a:r>
                      <a:endParaRPr lang="lv-LV" sz="1100">
                        <a:latin typeface="Calibri"/>
                        <a:ea typeface="Calibri"/>
                        <a:cs typeface="Times New Roman"/>
                      </a:endParaRPr>
                    </a:p>
                  </a:txBody>
                  <a:tcPr marL="68580" marR="68580" marT="0" marB="0"/>
                </a:tc>
                <a:tc>
                  <a:txBody>
                    <a:bodyPr/>
                    <a:lstStyle/>
                    <a:p>
                      <a:pPr>
                        <a:lnSpc>
                          <a:spcPct val="115000"/>
                        </a:lnSpc>
                        <a:spcAft>
                          <a:spcPts val="0"/>
                        </a:spcAft>
                      </a:pPr>
                      <a:endParaRPr lang="en-GB" sz="1200">
                        <a:latin typeface="Arial"/>
                        <a:ea typeface="Calibri"/>
                        <a:cs typeface="Times New Roman"/>
                      </a:endParaRPr>
                    </a:p>
                  </a:txBody>
                  <a:tcPr marL="68580" marR="68580" marT="0" marB="0"/>
                </a:tc>
                <a:tc>
                  <a:txBody>
                    <a:bodyPr/>
                    <a:lstStyle/>
                    <a:p>
                      <a:pPr>
                        <a:lnSpc>
                          <a:spcPct val="115000"/>
                        </a:lnSpc>
                        <a:spcAft>
                          <a:spcPts val="0"/>
                        </a:spcAft>
                      </a:pPr>
                      <a:endParaRPr lang="en-GB" sz="1200">
                        <a:latin typeface="Arial"/>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 </a:t>
                      </a:r>
                      <a:endParaRPr lang="lv-LV" sz="1100">
                        <a:latin typeface="Calibri"/>
                        <a:ea typeface="Calibri"/>
                        <a:cs typeface="Times New Roman"/>
                      </a:endParaRPr>
                    </a:p>
                    <a:p>
                      <a:pPr>
                        <a:lnSpc>
                          <a:spcPct val="115000"/>
                        </a:lnSpc>
                        <a:spcAft>
                          <a:spcPts val="0"/>
                        </a:spcAft>
                      </a:pPr>
                      <a:r>
                        <a:rPr lang="en-GB" sz="1200">
                          <a:latin typeface="Arial"/>
                          <a:ea typeface="Calibri"/>
                          <a:cs typeface="Times New Roman"/>
                        </a:rPr>
                        <a:t>Christians</a:t>
                      </a:r>
                      <a:endParaRPr lang="lv-LV" sz="1100">
                        <a:latin typeface="Calibri"/>
                        <a:ea typeface="Calibri"/>
                        <a:cs typeface="Times New Roman"/>
                      </a:endParaRPr>
                    </a:p>
                  </a:txBody>
                  <a:tcPr marL="68580" marR="68580" marT="0" marB="0"/>
                </a:tc>
              </a:tr>
              <a:tr h="793024">
                <a:tc>
                  <a:txBody>
                    <a:bodyPr/>
                    <a:lstStyle/>
                    <a:p>
                      <a:pPr>
                        <a:lnSpc>
                          <a:spcPct val="115000"/>
                        </a:lnSpc>
                        <a:spcAft>
                          <a:spcPts val="0"/>
                        </a:spcAft>
                      </a:pPr>
                      <a:r>
                        <a:rPr lang="en-GB" sz="1200" dirty="0">
                          <a:latin typeface="Arial"/>
                          <a:ea typeface="Times New Roman"/>
                          <a:cs typeface="Times New Roman"/>
                        </a:rPr>
                        <a:t>50</a:t>
                      </a:r>
                      <a:r>
                        <a:rPr lang="en-GB" sz="1200" baseline="30000" dirty="0">
                          <a:latin typeface="Arial"/>
                          <a:ea typeface="Times New Roman"/>
                          <a:cs typeface="Times New Roman"/>
                        </a:rPr>
                        <a:t>th</a:t>
                      </a:r>
                      <a:r>
                        <a:rPr lang="en-GB" sz="1200" dirty="0">
                          <a:latin typeface="Arial"/>
                          <a:ea typeface="Times New Roman"/>
                          <a:cs typeface="Times New Roman"/>
                        </a:rPr>
                        <a:t>  day after Easter</a:t>
                      </a:r>
                      <a:endParaRPr lang="lv-LV" sz="1100" dirty="0">
                        <a:latin typeface="Calibri"/>
                        <a:ea typeface="Calibri"/>
                        <a:cs typeface="Times New Roman"/>
                      </a:endParaRPr>
                    </a:p>
                    <a:p>
                      <a:pPr>
                        <a:lnSpc>
                          <a:spcPct val="115000"/>
                        </a:lnSpc>
                        <a:spcAft>
                          <a:spcPts val="0"/>
                        </a:spcAft>
                      </a:pPr>
                      <a:r>
                        <a:rPr lang="lv-LV" sz="1200" dirty="0" err="1">
                          <a:latin typeface="Arial"/>
                          <a:ea typeface="Calibri"/>
                          <a:cs typeface="Times New Roman"/>
                        </a:rPr>
                        <a:t>on</a:t>
                      </a:r>
                      <a:r>
                        <a:rPr lang="lv-LV" sz="1200" dirty="0">
                          <a:latin typeface="Arial"/>
                          <a:ea typeface="Calibri"/>
                          <a:cs typeface="Times New Roman"/>
                        </a:rPr>
                        <a:t> </a:t>
                      </a:r>
                      <a:r>
                        <a:rPr lang="lv-LV" sz="1200" dirty="0" err="1">
                          <a:latin typeface="Arial"/>
                          <a:ea typeface="Calibri"/>
                          <a:cs typeface="Times New Roman"/>
                        </a:rPr>
                        <a:t>the</a:t>
                      </a:r>
                      <a:r>
                        <a:rPr lang="lv-LV" sz="1200" dirty="0">
                          <a:latin typeface="Arial"/>
                          <a:ea typeface="Calibri"/>
                          <a:cs typeface="Times New Roman"/>
                        </a:rPr>
                        <a:t> </a:t>
                      </a:r>
                      <a:r>
                        <a:rPr lang="lv-LV" sz="1200" dirty="0" err="1">
                          <a:latin typeface="Arial"/>
                          <a:ea typeface="Calibri"/>
                          <a:cs typeface="Times New Roman"/>
                        </a:rPr>
                        <a:t>seventh</a:t>
                      </a:r>
                      <a:r>
                        <a:rPr lang="lv-LV" sz="1200" dirty="0">
                          <a:latin typeface="Arial"/>
                          <a:ea typeface="Calibri"/>
                          <a:cs typeface="Times New Roman"/>
                        </a:rPr>
                        <a:t> </a:t>
                      </a:r>
                      <a:r>
                        <a:rPr lang="lv-LV" sz="1200" dirty="0" err="1">
                          <a:latin typeface="Arial"/>
                          <a:ea typeface="Calibri"/>
                          <a:cs typeface="Times New Roman"/>
                        </a:rPr>
                        <a:t>Sunday</a:t>
                      </a:r>
                      <a:r>
                        <a:rPr lang="lv-LV" sz="1200" dirty="0">
                          <a:latin typeface="Arial"/>
                          <a:ea typeface="Calibri"/>
                          <a:cs typeface="Times New Roman"/>
                        </a:rPr>
                        <a:t> </a:t>
                      </a:r>
                      <a:r>
                        <a:rPr lang="lv-LV" sz="1200" dirty="0" err="1">
                          <a:latin typeface="Arial"/>
                          <a:ea typeface="Calibri"/>
                          <a:cs typeface="Times New Roman"/>
                        </a:rPr>
                        <a:t>after</a:t>
                      </a:r>
                      <a:r>
                        <a:rPr lang="lv-LV" sz="1200" dirty="0">
                          <a:latin typeface="Arial"/>
                          <a:ea typeface="Calibri"/>
                          <a:cs typeface="Times New Roman"/>
                        </a:rPr>
                        <a:t> </a:t>
                      </a:r>
                      <a:r>
                        <a:rPr lang="lv-LV" sz="1200" dirty="0" err="1">
                          <a:latin typeface="Arial"/>
                          <a:ea typeface="Calibri"/>
                          <a:cs typeface="Times New Roman"/>
                        </a:rPr>
                        <a:t>Easter</a:t>
                      </a:r>
                      <a:endParaRPr lang="lv-LV" sz="1100" dirty="0">
                        <a:latin typeface="Calibri"/>
                        <a:ea typeface="Calibri"/>
                        <a:cs typeface="Times New Roman"/>
                      </a:endParaRPr>
                    </a:p>
                  </a:txBody>
                  <a:tcPr marL="68580" marR="68580" marT="0" marB="0"/>
                </a:tc>
                <a:tc>
                  <a:txBody>
                    <a:bodyPr/>
                    <a:lstStyle/>
                    <a:p>
                      <a:pPr>
                        <a:lnSpc>
                          <a:spcPct val="115000"/>
                        </a:lnSpc>
                        <a:spcAft>
                          <a:spcPts val="0"/>
                        </a:spcAft>
                      </a:pPr>
                      <a:r>
                        <a:rPr lang="en-GB" sz="1200" dirty="0">
                          <a:latin typeface="Arial"/>
                          <a:ea typeface="Calibri"/>
                          <a:cs typeface="Times New Roman"/>
                        </a:rPr>
                        <a:t>Pentecost</a:t>
                      </a:r>
                      <a:endParaRPr lang="lv-LV" sz="1100" dirty="0">
                        <a:latin typeface="Calibri"/>
                        <a:ea typeface="Calibri"/>
                        <a:cs typeface="Times New Roman"/>
                      </a:endParaRPr>
                    </a:p>
                  </a:txBody>
                  <a:tcPr marL="68580" marR="68580" marT="0" marB="0"/>
                </a:tc>
                <a:tc>
                  <a:txBody>
                    <a:bodyPr/>
                    <a:lstStyle/>
                    <a:p>
                      <a:pPr>
                        <a:lnSpc>
                          <a:spcPct val="115000"/>
                        </a:lnSpc>
                        <a:spcAft>
                          <a:spcPts val="0"/>
                        </a:spcAft>
                      </a:pPr>
                      <a:endParaRPr lang="en-GB" sz="1200" dirty="0">
                        <a:latin typeface="Arial"/>
                        <a:ea typeface="Calibri"/>
                        <a:cs typeface="Times New Roman"/>
                      </a:endParaRPr>
                    </a:p>
                  </a:txBody>
                  <a:tcPr marL="68580" marR="68580" marT="0" marB="0"/>
                </a:tc>
                <a:tc>
                  <a:txBody>
                    <a:bodyPr/>
                    <a:lstStyle/>
                    <a:p>
                      <a:pPr>
                        <a:lnSpc>
                          <a:spcPct val="115000"/>
                        </a:lnSpc>
                        <a:spcAft>
                          <a:spcPts val="0"/>
                        </a:spcAft>
                      </a:pPr>
                      <a:endParaRPr lang="en-GB" sz="1200" dirty="0">
                        <a:latin typeface="Arial"/>
                        <a:ea typeface="Calibri"/>
                        <a:cs typeface="Times New Roman"/>
                      </a:endParaRPr>
                    </a:p>
                  </a:txBody>
                  <a:tcPr marL="68580" marR="68580" marT="0" marB="0"/>
                </a:tc>
                <a:tc>
                  <a:txBody>
                    <a:bodyPr/>
                    <a:lstStyle/>
                    <a:p>
                      <a:pPr>
                        <a:lnSpc>
                          <a:spcPct val="115000"/>
                        </a:lnSpc>
                        <a:spcAft>
                          <a:spcPts val="0"/>
                        </a:spcAft>
                      </a:pPr>
                      <a:r>
                        <a:rPr lang="en-GB" sz="1200" dirty="0">
                          <a:latin typeface="Arial"/>
                          <a:ea typeface="Calibri"/>
                          <a:cs typeface="Times New Roman"/>
                        </a:rPr>
                        <a:t>x</a:t>
                      </a:r>
                      <a:endParaRPr lang="lv-LV" sz="1100" dirty="0">
                        <a:latin typeface="Calibri"/>
                        <a:ea typeface="Calibri"/>
                        <a:cs typeface="Times New Roman"/>
                      </a:endParaRPr>
                    </a:p>
                  </a:txBody>
                  <a:tcPr marL="68580" marR="68580" marT="0" marB="0"/>
                </a:tc>
                <a:tc>
                  <a:txBody>
                    <a:bodyPr/>
                    <a:lstStyle/>
                    <a:p>
                      <a:pPr>
                        <a:lnSpc>
                          <a:spcPct val="115000"/>
                        </a:lnSpc>
                        <a:spcAft>
                          <a:spcPts val="0"/>
                        </a:spcAft>
                      </a:pPr>
                      <a:r>
                        <a:rPr lang="en-GB" sz="1200" dirty="0">
                          <a:latin typeface="Arial"/>
                          <a:ea typeface="Calibri"/>
                          <a:cs typeface="Times New Roman"/>
                        </a:rPr>
                        <a:t>x –Christians</a:t>
                      </a:r>
                      <a:endParaRPr lang="lv-LV" sz="1100" dirty="0">
                        <a:latin typeface="Calibri"/>
                        <a:ea typeface="Calibri"/>
                        <a:cs typeface="Times New Roman"/>
                      </a:endParaRPr>
                    </a:p>
                  </a:txBody>
                  <a:tcPr marL="68580" marR="68580" marT="0" marB="0"/>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lv-LV" dirty="0"/>
          </a:p>
        </p:txBody>
      </p:sp>
      <p:graphicFrame>
        <p:nvGraphicFramePr>
          <p:cNvPr id="4" name="Content Placeholder 3"/>
          <p:cNvGraphicFramePr>
            <a:graphicFrameLocks noGrp="1"/>
          </p:cNvGraphicFramePr>
          <p:nvPr>
            <p:ph idx="1"/>
          </p:nvPr>
        </p:nvGraphicFramePr>
        <p:xfrm>
          <a:off x="500034" y="1071546"/>
          <a:ext cx="8229600" cy="4787392"/>
        </p:xfrm>
        <a:graphic>
          <a:graphicData uri="http://schemas.openxmlformats.org/drawingml/2006/table">
            <a:tbl>
              <a:tblPr firstRow="1" bandRow="1">
                <a:tableStyleId>{5C22544A-7EE6-4342-B048-85BDC9FD1C3A}</a:tableStyleId>
              </a:tblPr>
              <a:tblGrid>
                <a:gridCol w="1371600"/>
                <a:gridCol w="1371600"/>
                <a:gridCol w="1371600"/>
                <a:gridCol w="1371600"/>
                <a:gridCol w="1371600"/>
                <a:gridCol w="1371600"/>
              </a:tblGrid>
              <a:tr h="370840">
                <a:tc>
                  <a:txBody>
                    <a:bodyPr/>
                    <a:lstStyle/>
                    <a:p>
                      <a:pPr>
                        <a:lnSpc>
                          <a:spcPct val="115000"/>
                        </a:lnSpc>
                        <a:spcAft>
                          <a:spcPts val="0"/>
                        </a:spcAft>
                      </a:pPr>
                      <a:r>
                        <a:rPr lang="en-GB" sz="1200" dirty="0">
                          <a:latin typeface="Arial"/>
                          <a:ea typeface="Calibri"/>
                          <a:cs typeface="Times New Roman"/>
                        </a:rPr>
                        <a:t>23th April</a:t>
                      </a:r>
                      <a:endParaRPr lang="lv-LV" sz="1100" dirty="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Jurģi or Ūsiņi day </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c>
                  <a:txBody>
                    <a:bodyPr/>
                    <a:lstStyle/>
                    <a:p>
                      <a:pPr>
                        <a:lnSpc>
                          <a:spcPct val="115000"/>
                        </a:lnSpc>
                        <a:spcAft>
                          <a:spcPts val="0"/>
                        </a:spcAft>
                      </a:pPr>
                      <a:endParaRPr lang="en-GB" sz="1200">
                        <a:latin typeface="Arial"/>
                        <a:ea typeface="Calibri"/>
                        <a:cs typeface="Times New Roman"/>
                      </a:endParaRPr>
                    </a:p>
                  </a:txBody>
                  <a:tcPr marL="68580" marR="68580" marT="0" marB="0"/>
                </a:tc>
              </a:tr>
              <a:tr h="370840">
                <a:tc>
                  <a:txBody>
                    <a:bodyPr/>
                    <a:lstStyle/>
                    <a:p>
                      <a:pPr>
                        <a:lnSpc>
                          <a:spcPct val="115000"/>
                        </a:lnSpc>
                        <a:spcAft>
                          <a:spcPts val="0"/>
                        </a:spcAft>
                      </a:pPr>
                      <a:r>
                        <a:rPr lang="en-GB" sz="1200">
                          <a:latin typeface="Arial"/>
                          <a:ea typeface="Times New Roman"/>
                          <a:cs typeface="Times New Roman"/>
                        </a:rPr>
                        <a:t>7</a:t>
                      </a:r>
                      <a:r>
                        <a:rPr lang="en-GB" sz="1200" baseline="30000">
                          <a:latin typeface="Arial"/>
                          <a:ea typeface="Times New Roman"/>
                          <a:cs typeface="Times New Roman"/>
                        </a:rPr>
                        <a:t>th</a:t>
                      </a:r>
                      <a:r>
                        <a:rPr lang="en-GB" sz="1200">
                          <a:latin typeface="Arial"/>
                          <a:ea typeface="Times New Roman"/>
                          <a:cs typeface="Times New Roman"/>
                        </a:rPr>
                        <a:t> -8</a:t>
                      </a:r>
                      <a:r>
                        <a:rPr lang="en-GB" sz="1200" baseline="30000">
                          <a:latin typeface="Arial"/>
                          <a:ea typeface="Times New Roman"/>
                          <a:cs typeface="Times New Roman"/>
                        </a:rPr>
                        <a:t>th</a:t>
                      </a:r>
                      <a:r>
                        <a:rPr lang="en-GB" sz="1200">
                          <a:latin typeface="Arial"/>
                          <a:ea typeface="Times New Roman"/>
                          <a:cs typeface="Times New Roman"/>
                        </a:rPr>
                        <a:t> May</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lv-LV" sz="1200">
                          <a:latin typeface="Arial"/>
                          <a:ea typeface="Calibri"/>
                          <a:cs typeface="Times New Roman"/>
                        </a:rPr>
                        <a:t>May Day Count</a:t>
                      </a:r>
                      <a:endParaRPr lang="lv-LV" sz="1100">
                        <a:latin typeface="Calibri"/>
                        <a:ea typeface="Calibri"/>
                        <a:cs typeface="Times New Roman"/>
                      </a:endParaRPr>
                    </a:p>
                  </a:txBody>
                  <a:tcPr marL="68580" marR="68580" marT="0" marB="0"/>
                </a:tc>
                <a:tc>
                  <a:txBody>
                    <a:bodyPr/>
                    <a:lstStyle/>
                    <a:p>
                      <a:pPr>
                        <a:lnSpc>
                          <a:spcPct val="115000"/>
                        </a:lnSpc>
                        <a:spcAft>
                          <a:spcPts val="0"/>
                        </a:spcAft>
                      </a:pPr>
                      <a:endParaRPr lang="en-GB" sz="1200">
                        <a:latin typeface="Arial"/>
                        <a:ea typeface="Calibri"/>
                        <a:cs typeface="Times New Roman"/>
                      </a:endParaRPr>
                    </a:p>
                  </a:txBody>
                  <a:tcPr marL="68580" marR="68580" marT="0" marB="0"/>
                </a:tc>
                <a:tc>
                  <a:txBody>
                    <a:bodyPr/>
                    <a:lstStyle/>
                    <a:p>
                      <a:pPr>
                        <a:lnSpc>
                          <a:spcPct val="115000"/>
                        </a:lnSpc>
                        <a:spcAft>
                          <a:spcPts val="0"/>
                        </a:spcAft>
                      </a:pPr>
                      <a:endParaRPr lang="en-GB" sz="1200">
                        <a:latin typeface="Arial"/>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p>
                      <a:pPr>
                        <a:lnSpc>
                          <a:spcPct val="115000"/>
                        </a:lnSpc>
                        <a:spcAft>
                          <a:spcPts val="0"/>
                        </a:spcAft>
                      </a:pPr>
                      <a:r>
                        <a:rPr lang="lv-LV" sz="1200">
                          <a:latin typeface="Arial"/>
                          <a:ea typeface="Calibri"/>
                          <a:cs typeface="Times New Roman"/>
                        </a:rPr>
                        <a:t>city dwellers and the wealthy</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resume</a:t>
                      </a:r>
                      <a:endParaRPr lang="lv-LV" sz="1100">
                        <a:latin typeface="Calibri"/>
                        <a:ea typeface="Calibri"/>
                        <a:cs typeface="Times New Roman"/>
                      </a:endParaRPr>
                    </a:p>
                  </a:txBody>
                  <a:tcPr marL="68580" marR="68580" marT="0" marB="0"/>
                </a:tc>
              </a:tr>
              <a:tr h="370840">
                <a:tc>
                  <a:txBody>
                    <a:bodyPr/>
                    <a:lstStyle/>
                    <a:p>
                      <a:pPr>
                        <a:lnSpc>
                          <a:spcPct val="115000"/>
                        </a:lnSpc>
                        <a:spcAft>
                          <a:spcPts val="0"/>
                        </a:spcAft>
                      </a:pPr>
                      <a:r>
                        <a:rPr lang="en-GB" sz="1200">
                          <a:latin typeface="Arial"/>
                          <a:ea typeface="Times New Roman"/>
                          <a:cs typeface="Times New Roman"/>
                        </a:rPr>
                        <a:t>50</a:t>
                      </a:r>
                      <a:r>
                        <a:rPr lang="en-GB" sz="1200" baseline="30000">
                          <a:latin typeface="Arial"/>
                          <a:ea typeface="Times New Roman"/>
                          <a:cs typeface="Times New Roman"/>
                        </a:rPr>
                        <a:t>th</a:t>
                      </a:r>
                      <a:r>
                        <a:rPr lang="en-GB" sz="1200">
                          <a:latin typeface="Arial"/>
                          <a:ea typeface="Times New Roman"/>
                          <a:cs typeface="Times New Roman"/>
                        </a:rPr>
                        <a:t>  day after Easter</a:t>
                      </a:r>
                      <a:endParaRPr lang="lv-LV" sz="1100">
                        <a:latin typeface="Calibri"/>
                        <a:ea typeface="Calibri"/>
                        <a:cs typeface="Times New Roman"/>
                      </a:endParaRPr>
                    </a:p>
                    <a:p>
                      <a:pPr>
                        <a:lnSpc>
                          <a:spcPct val="115000"/>
                        </a:lnSpc>
                        <a:spcAft>
                          <a:spcPts val="0"/>
                        </a:spcAft>
                      </a:pPr>
                      <a:r>
                        <a:rPr lang="lv-LV" sz="1200">
                          <a:latin typeface="Arial"/>
                          <a:ea typeface="Calibri"/>
                          <a:cs typeface="Times New Roman"/>
                        </a:rPr>
                        <a:t>on the seventh Sunday after Easter</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Pentecost</a:t>
                      </a:r>
                      <a:endParaRPr lang="lv-LV" sz="1100">
                        <a:latin typeface="Calibri"/>
                        <a:ea typeface="Calibri"/>
                        <a:cs typeface="Times New Roman"/>
                      </a:endParaRPr>
                    </a:p>
                  </a:txBody>
                  <a:tcPr marL="68580" marR="68580" marT="0" marB="0"/>
                </a:tc>
                <a:tc>
                  <a:txBody>
                    <a:bodyPr/>
                    <a:lstStyle/>
                    <a:p>
                      <a:pPr>
                        <a:lnSpc>
                          <a:spcPct val="115000"/>
                        </a:lnSpc>
                        <a:spcAft>
                          <a:spcPts val="0"/>
                        </a:spcAft>
                      </a:pPr>
                      <a:endParaRPr lang="en-GB" sz="1200">
                        <a:latin typeface="Arial"/>
                        <a:ea typeface="Calibri"/>
                        <a:cs typeface="Times New Roman"/>
                      </a:endParaRPr>
                    </a:p>
                  </a:txBody>
                  <a:tcPr marL="68580" marR="68580" marT="0" marB="0"/>
                </a:tc>
                <a:tc>
                  <a:txBody>
                    <a:bodyPr/>
                    <a:lstStyle/>
                    <a:p>
                      <a:pPr>
                        <a:lnSpc>
                          <a:spcPct val="115000"/>
                        </a:lnSpc>
                        <a:spcAft>
                          <a:spcPts val="0"/>
                        </a:spcAft>
                      </a:pPr>
                      <a:endParaRPr lang="en-GB" sz="1200">
                        <a:latin typeface="Arial"/>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 –Christians</a:t>
                      </a:r>
                      <a:endParaRPr lang="lv-LV" sz="1100">
                        <a:latin typeface="Calibri"/>
                        <a:ea typeface="Calibri"/>
                        <a:cs typeface="Times New Roman"/>
                      </a:endParaRPr>
                    </a:p>
                  </a:txBody>
                  <a:tcPr marL="68580" marR="68580" marT="0" marB="0"/>
                </a:tc>
              </a:tr>
              <a:tr h="370840">
                <a:tc>
                  <a:txBody>
                    <a:bodyPr/>
                    <a:lstStyle/>
                    <a:p>
                      <a:pPr>
                        <a:lnSpc>
                          <a:spcPct val="115000"/>
                        </a:lnSpc>
                        <a:spcAft>
                          <a:spcPts val="0"/>
                        </a:spcAft>
                      </a:pPr>
                      <a:r>
                        <a:rPr lang="en-GB" sz="1200">
                          <a:latin typeface="Arial"/>
                          <a:ea typeface="Times New Roman"/>
                          <a:cs typeface="Times New Roman"/>
                        </a:rPr>
                        <a:t>20</a:t>
                      </a:r>
                      <a:r>
                        <a:rPr lang="en-GB" sz="1200" baseline="30000">
                          <a:latin typeface="Arial"/>
                          <a:ea typeface="Times New Roman"/>
                          <a:cs typeface="Times New Roman"/>
                        </a:rPr>
                        <a:t>th</a:t>
                      </a:r>
                      <a:r>
                        <a:rPr lang="en-GB" sz="1200">
                          <a:latin typeface="Arial"/>
                          <a:ea typeface="Times New Roman"/>
                          <a:cs typeface="Times New Roman"/>
                        </a:rPr>
                        <a:t>  - 22</a:t>
                      </a:r>
                      <a:r>
                        <a:rPr lang="en-GB" sz="1200" baseline="30000">
                          <a:latin typeface="Arial"/>
                          <a:ea typeface="Times New Roman"/>
                          <a:cs typeface="Times New Roman"/>
                        </a:rPr>
                        <a:t>nd</a:t>
                      </a:r>
                      <a:r>
                        <a:rPr lang="en-GB" sz="1200">
                          <a:latin typeface="Arial"/>
                          <a:ea typeface="Times New Roman"/>
                          <a:cs typeface="Times New Roman"/>
                        </a:rPr>
                        <a:t> June</a:t>
                      </a:r>
                      <a:endParaRPr lang="lv-LV" sz="1100">
                        <a:latin typeface="Calibri"/>
                        <a:ea typeface="Calibri"/>
                        <a:cs typeface="Times New Roman"/>
                      </a:endParaRPr>
                    </a:p>
                    <a:p>
                      <a:pPr>
                        <a:lnSpc>
                          <a:spcPct val="115000"/>
                        </a:lnSpc>
                        <a:spcAft>
                          <a:spcPts val="0"/>
                        </a:spcAft>
                      </a:pPr>
                      <a:r>
                        <a:rPr lang="en-GB" sz="1200">
                          <a:latin typeface="Arial"/>
                          <a:ea typeface="Times New Roman"/>
                          <a:cs typeface="Times New Roman"/>
                        </a:rPr>
                        <a:t>Nowadays: </a:t>
                      </a:r>
                      <a:endParaRPr lang="lv-LV" sz="1100">
                        <a:latin typeface="Calibri"/>
                        <a:ea typeface="Calibri"/>
                        <a:cs typeface="Times New Roman"/>
                      </a:endParaRPr>
                    </a:p>
                    <a:p>
                      <a:pPr>
                        <a:lnSpc>
                          <a:spcPct val="115000"/>
                        </a:lnSpc>
                        <a:spcAft>
                          <a:spcPts val="0"/>
                        </a:spcAft>
                      </a:pPr>
                      <a:r>
                        <a:rPr lang="en-GB" sz="1200">
                          <a:latin typeface="Arial"/>
                          <a:ea typeface="Times New Roman"/>
                          <a:cs typeface="Times New Roman"/>
                        </a:rPr>
                        <a:t>23</a:t>
                      </a:r>
                      <a:r>
                        <a:rPr lang="en-GB" sz="1200" baseline="30000">
                          <a:latin typeface="Arial"/>
                          <a:ea typeface="Times New Roman"/>
                          <a:cs typeface="Times New Roman"/>
                        </a:rPr>
                        <a:t>rd</a:t>
                      </a:r>
                      <a:r>
                        <a:rPr lang="en-GB" sz="1200">
                          <a:latin typeface="Arial"/>
                          <a:ea typeface="Times New Roman"/>
                          <a:cs typeface="Times New Roman"/>
                        </a:rPr>
                        <a:t> -24</a:t>
                      </a:r>
                      <a:r>
                        <a:rPr lang="en-GB" sz="1200" baseline="30000">
                          <a:latin typeface="Arial"/>
                          <a:ea typeface="Times New Roman"/>
                          <a:cs typeface="Times New Roman"/>
                        </a:rPr>
                        <a:t>th</a:t>
                      </a:r>
                      <a:r>
                        <a:rPr lang="en-GB" sz="1200">
                          <a:latin typeface="Arial"/>
                          <a:ea typeface="Times New Roman"/>
                          <a:cs typeface="Times New Roman"/>
                        </a:rPr>
                        <a:t>  June</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Midsummer night/Jāņi/Līgo</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r>
              <a:tr h="370840">
                <a:tc>
                  <a:txBody>
                    <a:bodyPr/>
                    <a:lstStyle/>
                    <a:p>
                      <a:pPr>
                        <a:lnSpc>
                          <a:spcPct val="115000"/>
                        </a:lnSpc>
                        <a:spcAft>
                          <a:spcPts val="0"/>
                        </a:spcAft>
                      </a:pPr>
                      <a:endParaRPr lang="en-GB" sz="1200">
                        <a:latin typeface="Arial"/>
                        <a:ea typeface="Calibri"/>
                        <a:cs typeface="Times New Roman"/>
                      </a:endParaRPr>
                    </a:p>
                  </a:txBody>
                  <a:tcPr marL="68580" marR="68580" marT="0" marB="0"/>
                </a:tc>
                <a:tc>
                  <a:txBody>
                    <a:bodyPr/>
                    <a:lstStyle/>
                    <a:p>
                      <a:pPr>
                        <a:lnSpc>
                          <a:spcPct val="115000"/>
                        </a:lnSpc>
                        <a:spcAft>
                          <a:spcPts val="0"/>
                        </a:spcAft>
                      </a:pPr>
                      <a:endParaRPr lang="en-GB" sz="1200">
                        <a:latin typeface="Arial"/>
                        <a:ea typeface="Times New Roman"/>
                        <a:cs typeface="Times New Roman"/>
                      </a:endParaRPr>
                    </a:p>
                  </a:txBody>
                  <a:tcPr marL="68580" marR="68580" marT="0" marB="0"/>
                </a:tc>
                <a:tc>
                  <a:txBody>
                    <a:bodyPr/>
                    <a:lstStyle/>
                    <a:p>
                      <a:pPr>
                        <a:lnSpc>
                          <a:spcPct val="115000"/>
                        </a:lnSpc>
                        <a:spcAft>
                          <a:spcPts val="0"/>
                        </a:spcAft>
                      </a:pPr>
                      <a:endParaRPr lang="en-GB" sz="1200">
                        <a:latin typeface="Arial"/>
                        <a:ea typeface="Calibri"/>
                        <a:cs typeface="Times New Roman"/>
                      </a:endParaRPr>
                    </a:p>
                  </a:txBody>
                  <a:tcPr marL="68580" marR="68580" marT="0" marB="0"/>
                </a:tc>
                <a:tc>
                  <a:txBody>
                    <a:bodyPr/>
                    <a:lstStyle/>
                    <a:p>
                      <a:pPr>
                        <a:lnSpc>
                          <a:spcPct val="115000"/>
                        </a:lnSpc>
                        <a:spcAft>
                          <a:spcPts val="0"/>
                        </a:spcAft>
                      </a:pPr>
                      <a:endParaRPr lang="en-GB" sz="1200">
                        <a:latin typeface="Arial"/>
                        <a:ea typeface="Calibri"/>
                        <a:cs typeface="Times New Roman"/>
                      </a:endParaRPr>
                    </a:p>
                  </a:txBody>
                  <a:tcPr marL="68580" marR="68580" marT="0" marB="0"/>
                </a:tc>
                <a:tc>
                  <a:txBody>
                    <a:bodyPr/>
                    <a:lstStyle/>
                    <a:p>
                      <a:pPr>
                        <a:lnSpc>
                          <a:spcPct val="115000"/>
                        </a:lnSpc>
                        <a:spcAft>
                          <a:spcPts val="0"/>
                        </a:spcAft>
                      </a:pPr>
                      <a:endParaRPr lang="en-GB" sz="1200">
                        <a:latin typeface="Arial"/>
                        <a:ea typeface="Calibri"/>
                        <a:cs typeface="Times New Roman"/>
                      </a:endParaRPr>
                    </a:p>
                  </a:txBody>
                  <a:tcPr marL="68580" marR="68580" marT="0" marB="0"/>
                </a:tc>
                <a:tc>
                  <a:txBody>
                    <a:bodyPr/>
                    <a:lstStyle/>
                    <a:p>
                      <a:pPr>
                        <a:lnSpc>
                          <a:spcPct val="115000"/>
                        </a:lnSpc>
                        <a:spcAft>
                          <a:spcPts val="0"/>
                        </a:spcAft>
                      </a:pPr>
                      <a:endParaRPr lang="en-GB" sz="1200">
                        <a:latin typeface="Arial"/>
                        <a:ea typeface="Calibri"/>
                        <a:cs typeface="Times New Roman"/>
                      </a:endParaRPr>
                    </a:p>
                  </a:txBody>
                  <a:tcPr marL="68580" marR="68580" marT="0" marB="0"/>
                </a:tc>
              </a:tr>
              <a:tr h="370840">
                <a:tc>
                  <a:txBody>
                    <a:bodyPr/>
                    <a:lstStyle/>
                    <a:p>
                      <a:pPr>
                        <a:lnSpc>
                          <a:spcPct val="115000"/>
                        </a:lnSpc>
                        <a:spcAft>
                          <a:spcPts val="0"/>
                        </a:spcAft>
                      </a:pPr>
                      <a:r>
                        <a:rPr lang="en-GB" sz="1200">
                          <a:latin typeface="Arial"/>
                          <a:ea typeface="Calibri"/>
                          <a:cs typeface="Times New Roman"/>
                        </a:rPr>
                        <a:t>21</a:t>
                      </a:r>
                      <a:r>
                        <a:rPr lang="en-GB" sz="1200" baseline="30000">
                          <a:latin typeface="Arial"/>
                          <a:ea typeface="Calibri"/>
                          <a:cs typeface="Times New Roman"/>
                        </a:rPr>
                        <a:t>st</a:t>
                      </a:r>
                      <a:r>
                        <a:rPr lang="en-GB" sz="1200">
                          <a:latin typeface="Arial"/>
                          <a:ea typeface="Calibri"/>
                          <a:cs typeface="Times New Roman"/>
                        </a:rPr>
                        <a:t> -23</a:t>
                      </a:r>
                      <a:r>
                        <a:rPr lang="en-GB" sz="1200" baseline="30000">
                          <a:latin typeface="Arial"/>
                          <a:ea typeface="Calibri"/>
                          <a:cs typeface="Times New Roman"/>
                        </a:rPr>
                        <a:t>rd</a:t>
                      </a:r>
                      <a:r>
                        <a:rPr lang="en-GB" sz="1200">
                          <a:latin typeface="Arial"/>
                          <a:ea typeface="Calibri"/>
                          <a:cs typeface="Times New Roman"/>
                        </a:rPr>
                        <a:t>  September</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Apjumības </a:t>
                      </a:r>
                      <a:endParaRPr lang="lv-LV" sz="1100">
                        <a:latin typeface="Calibri"/>
                        <a:ea typeface="Calibri"/>
                        <a:cs typeface="Times New Roman"/>
                      </a:endParaRPr>
                    </a:p>
                    <a:p>
                      <a:pPr>
                        <a:lnSpc>
                          <a:spcPct val="115000"/>
                        </a:lnSpc>
                        <a:spcAft>
                          <a:spcPts val="0"/>
                        </a:spcAft>
                      </a:pPr>
                      <a:r>
                        <a:rPr lang="en-GB" sz="1200">
                          <a:latin typeface="Arial"/>
                          <a:ea typeface="Calibri"/>
                          <a:cs typeface="Times New Roman"/>
                        </a:rPr>
                        <a:t>Nowadays: </a:t>
                      </a:r>
                      <a:endParaRPr lang="lv-LV" sz="1100">
                        <a:latin typeface="Calibri"/>
                        <a:ea typeface="Calibri"/>
                        <a:cs typeface="Times New Roman"/>
                      </a:endParaRPr>
                    </a:p>
                    <a:p>
                      <a:pPr>
                        <a:lnSpc>
                          <a:spcPct val="115000"/>
                        </a:lnSpc>
                        <a:spcAft>
                          <a:spcPts val="0"/>
                        </a:spcAft>
                      </a:pPr>
                      <a:r>
                        <a:rPr lang="en-GB" sz="1200">
                          <a:latin typeface="Arial"/>
                          <a:ea typeface="Calibri"/>
                          <a:cs typeface="Times New Roman"/>
                        </a:rPr>
                        <a:t>Harvest festival</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 </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c>
                  <a:txBody>
                    <a:bodyPr/>
                    <a:lstStyle/>
                    <a:p>
                      <a:pPr>
                        <a:lnSpc>
                          <a:spcPct val="115000"/>
                        </a:lnSpc>
                        <a:spcAft>
                          <a:spcPts val="0"/>
                        </a:spcAft>
                      </a:pPr>
                      <a:endParaRPr lang="en-GB" sz="1200">
                        <a:latin typeface="Arial"/>
                        <a:ea typeface="Calibri"/>
                        <a:cs typeface="Times New Roman"/>
                      </a:endParaRPr>
                    </a:p>
                  </a:txBody>
                  <a:tcPr marL="68580" marR="68580" marT="0" marB="0"/>
                </a:tc>
                <a:tc>
                  <a:txBody>
                    <a:bodyPr/>
                    <a:lstStyle/>
                    <a:p>
                      <a:pPr>
                        <a:lnSpc>
                          <a:spcPct val="115000"/>
                        </a:lnSpc>
                        <a:spcAft>
                          <a:spcPts val="0"/>
                        </a:spcAft>
                      </a:pPr>
                      <a:endParaRPr lang="en-GB" sz="1200">
                        <a:latin typeface="Arial"/>
                        <a:ea typeface="Calibri"/>
                        <a:cs typeface="Times New Roman"/>
                      </a:endParaRPr>
                    </a:p>
                    <a:p>
                      <a:pPr>
                        <a:lnSpc>
                          <a:spcPct val="115000"/>
                        </a:lnSpc>
                        <a:spcAft>
                          <a:spcPts val="0"/>
                        </a:spcAft>
                      </a:pPr>
                      <a:r>
                        <a:rPr lang="en-GB" sz="1200">
                          <a:latin typeface="Arial"/>
                          <a:ea typeface="Calibri"/>
                          <a:cs typeface="Times New Roman"/>
                        </a:rPr>
                        <a:t>x </a:t>
                      </a:r>
                      <a:endParaRPr lang="lv-LV" sz="1100">
                        <a:latin typeface="Calibri"/>
                        <a:ea typeface="Calibri"/>
                        <a:cs typeface="Times New Roman"/>
                      </a:endParaRPr>
                    </a:p>
                    <a:p>
                      <a:pPr>
                        <a:lnSpc>
                          <a:spcPct val="115000"/>
                        </a:lnSpc>
                        <a:spcAft>
                          <a:spcPts val="0"/>
                        </a:spcAft>
                      </a:pPr>
                      <a:r>
                        <a:rPr lang="en-GB" sz="1200">
                          <a:latin typeface="Arial"/>
                          <a:ea typeface="Calibri"/>
                          <a:cs typeface="Times New Roman"/>
                        </a:rPr>
                        <a:t>part of people</a:t>
                      </a:r>
                      <a:endParaRPr lang="lv-LV" sz="1100">
                        <a:latin typeface="Calibri"/>
                        <a:ea typeface="Calibri"/>
                        <a:cs typeface="Times New Roman"/>
                      </a:endParaRPr>
                    </a:p>
                  </a:txBody>
                  <a:tcPr marL="68580" marR="68580" marT="0" marB="0"/>
                </a:tc>
              </a:tr>
              <a:tr h="370840">
                <a:tc>
                  <a:txBody>
                    <a:bodyPr/>
                    <a:lstStyle/>
                    <a:p>
                      <a:pPr>
                        <a:lnSpc>
                          <a:spcPct val="115000"/>
                        </a:lnSpc>
                        <a:spcAft>
                          <a:spcPts val="0"/>
                        </a:spcAft>
                      </a:pPr>
                      <a:r>
                        <a:rPr lang="en-GB" sz="1200">
                          <a:latin typeface="Arial"/>
                          <a:ea typeface="Calibri"/>
                          <a:cs typeface="Times New Roman"/>
                        </a:rPr>
                        <a:t>29</a:t>
                      </a:r>
                      <a:r>
                        <a:rPr lang="en-GB" sz="1200" baseline="30000">
                          <a:latin typeface="Arial"/>
                          <a:ea typeface="Calibri"/>
                          <a:cs typeface="Times New Roman"/>
                        </a:rPr>
                        <a:t>th</a:t>
                      </a:r>
                      <a:r>
                        <a:rPr lang="en-GB" sz="1200">
                          <a:latin typeface="Arial"/>
                          <a:ea typeface="Calibri"/>
                          <a:cs typeface="Times New Roman"/>
                        </a:rPr>
                        <a:t>  September</a:t>
                      </a:r>
                      <a:endParaRPr lang="lv-LV" sz="1100">
                        <a:latin typeface="Calibri"/>
                        <a:ea typeface="Calibri"/>
                        <a:cs typeface="Times New Roman"/>
                      </a:endParaRPr>
                    </a:p>
                    <a:p>
                      <a:pPr algn="ctr">
                        <a:lnSpc>
                          <a:spcPct val="115000"/>
                        </a:lnSpc>
                        <a:spcAft>
                          <a:spcPts val="0"/>
                        </a:spcAft>
                      </a:pPr>
                      <a:r>
                        <a:rPr lang="en-GB" sz="1200" u="sng">
                          <a:latin typeface="Arial"/>
                          <a:ea typeface="Times New Roman"/>
                          <a:cs typeface="Times New Roman"/>
                        </a:rPr>
                        <a:t>Dead Souls time begins  (</a:t>
                      </a:r>
                      <a:r>
                        <a:rPr lang="en-GB" sz="1200">
                          <a:latin typeface="Arial"/>
                          <a:ea typeface="Times New Roman"/>
                          <a:cs typeface="Times New Roman"/>
                        </a:rPr>
                        <a:t>29</a:t>
                      </a:r>
                      <a:r>
                        <a:rPr lang="en-GB" sz="1200" baseline="30000">
                          <a:latin typeface="Arial"/>
                          <a:ea typeface="Times New Roman"/>
                          <a:cs typeface="Times New Roman"/>
                        </a:rPr>
                        <a:t>th </a:t>
                      </a:r>
                      <a:r>
                        <a:rPr lang="en-GB" sz="1200">
                          <a:latin typeface="Arial"/>
                          <a:ea typeface="Times New Roman"/>
                          <a:cs typeface="Times New Roman"/>
                        </a:rPr>
                        <a:t>September  – 9</a:t>
                      </a:r>
                      <a:r>
                        <a:rPr lang="en-GB" sz="1200" baseline="30000">
                          <a:latin typeface="Arial"/>
                          <a:ea typeface="Times New Roman"/>
                          <a:cs typeface="Times New Roman"/>
                        </a:rPr>
                        <a:t>th</a:t>
                      </a:r>
                      <a:r>
                        <a:rPr lang="en-GB" sz="1200">
                          <a:latin typeface="Arial"/>
                          <a:ea typeface="Times New Roman"/>
                          <a:cs typeface="Times New Roman"/>
                        </a:rPr>
                        <a:t>  November)</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Miķelis day</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a:latin typeface="Arial"/>
                          <a:ea typeface="Calibri"/>
                          <a:cs typeface="Times New Roman"/>
                        </a:rPr>
                        <a:t>x</a:t>
                      </a:r>
                      <a:endParaRPr lang="lv-LV" sz="1100">
                        <a:latin typeface="Calibri"/>
                        <a:ea typeface="Calibri"/>
                        <a:cs typeface="Times New Roman"/>
                      </a:endParaRPr>
                    </a:p>
                  </a:txBody>
                  <a:tcPr marL="68580" marR="68580" marT="0" marB="0"/>
                </a:tc>
                <a:tc>
                  <a:txBody>
                    <a:bodyPr/>
                    <a:lstStyle/>
                    <a:p>
                      <a:pPr>
                        <a:lnSpc>
                          <a:spcPct val="115000"/>
                        </a:lnSpc>
                        <a:spcAft>
                          <a:spcPts val="0"/>
                        </a:spcAft>
                      </a:pPr>
                      <a:r>
                        <a:rPr lang="en-GB" sz="1200" dirty="0">
                          <a:latin typeface="Arial"/>
                          <a:ea typeface="Calibri"/>
                          <a:cs typeface="Times New Roman"/>
                        </a:rPr>
                        <a:t>x </a:t>
                      </a:r>
                      <a:endParaRPr lang="lv-LV" sz="1100" dirty="0">
                        <a:latin typeface="Calibri"/>
                        <a:ea typeface="Calibri"/>
                        <a:cs typeface="Times New Roman"/>
                      </a:endParaRPr>
                    </a:p>
                    <a:p>
                      <a:pPr>
                        <a:lnSpc>
                          <a:spcPct val="115000"/>
                        </a:lnSpc>
                        <a:spcAft>
                          <a:spcPts val="0"/>
                        </a:spcAft>
                      </a:pPr>
                      <a:r>
                        <a:rPr lang="en-GB" sz="1200" dirty="0">
                          <a:latin typeface="Arial"/>
                          <a:ea typeface="Calibri"/>
                          <a:cs typeface="Times New Roman"/>
                        </a:rPr>
                        <a:t>part of people</a:t>
                      </a:r>
                      <a:endParaRPr lang="lv-LV" sz="1100" dirty="0">
                        <a:latin typeface="Calibri"/>
                        <a:ea typeface="Calibri"/>
                        <a:cs typeface="Times New Roman"/>
                      </a:endParaRPr>
                    </a:p>
                  </a:txBody>
                  <a:tcPr marL="68580" marR="68580" marT="0" marB="0"/>
                </a:tc>
              </a:tr>
            </a:tbl>
          </a:graphicData>
        </a:graphic>
      </p:graphicFrame>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283</TotalTime>
  <Words>538</Words>
  <Application>Microsoft Office PowerPoint</Application>
  <PresentationFormat>On-screen Show (4:3)</PresentationFormat>
  <Paragraphs>177</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Solstice</vt:lpstr>
      <vt:lpstr>                             “GREAT ROUTES IN THE MIDDLE AGE AND THEIR SYMBOLOGY”                                                                  Nr. 2016-1-ES01-KA219-025035_3  </vt:lpstr>
      <vt:lpstr>Solar calendar</vt:lpstr>
      <vt:lpstr>Slide 3</vt:lpstr>
      <vt:lpstr>Slide 4</vt:lpstr>
      <vt:lpstr>ANNUAL CELEBRATIONS </vt:lpstr>
      <vt:lpstr>Festivities</vt:lpstr>
      <vt:lpstr>Festivities</vt:lpstr>
      <vt:lpstr>Slide 8</vt:lpstr>
      <vt:lpstr>Slide 9</vt:lpstr>
      <vt:lpstr>Slide 10</vt:lpstr>
      <vt:lpstr>References:</vt:lpstr>
      <vt:lpstr>Slide 12</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“GREAT ROUTES IN THE MIDDLE AGE AND THEIR SYMBOLOGY” Nr. 2016-1-ES01-KA219-025035_3</dc:title>
  <dc:creator>User</dc:creator>
  <cp:lastModifiedBy>User</cp:lastModifiedBy>
  <cp:revision>32</cp:revision>
  <dcterms:created xsi:type="dcterms:W3CDTF">2017-01-28T09:44:50Z</dcterms:created>
  <dcterms:modified xsi:type="dcterms:W3CDTF">2017-02-10T19:42:05Z</dcterms:modified>
</cp:coreProperties>
</file>