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9" r:id="rId2"/>
    <p:sldId id="256" r:id="rId3"/>
    <p:sldId id="263" r:id="rId4"/>
    <p:sldId id="257" r:id="rId5"/>
    <p:sldId id="265" r:id="rId6"/>
    <p:sldId id="260" r:id="rId7"/>
    <p:sldId id="262" r:id="rId8"/>
    <p:sldId id="266" r:id="rId9"/>
    <p:sldId id="261" r:id="rId10"/>
    <p:sldId id="268" r:id="rId11"/>
    <p:sldId id="267" r:id="rId12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24" autoAdjust="0"/>
  </p:normalViewPr>
  <p:slideViewPr>
    <p:cSldViewPr>
      <p:cViewPr>
        <p:scale>
          <a:sx n="70" d="100"/>
          <a:sy n="70" d="100"/>
        </p:scale>
        <p:origin x="-1584" y="-7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22772488" cy="1227724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1EF7E-7170-4CF1-AEA9-6FEEA704B550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6D3AC-CCE5-4DCB-B12C-DDD52A4D8374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820558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6D3AC-CCE5-4DCB-B12C-DDD52A4D8374}" type="slidenum">
              <a:rPr lang="lv-LV" smtClean="0"/>
              <a:pPr/>
              <a:t>4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944452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791192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969181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463494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271031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420143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3938193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488928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8187410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0288143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192280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27035947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4000"/>
            <a:lum/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artisticMosiaicBubbles/>
                    </a14:imgEffect>
                    <a14:imgEffect>
                      <a14:sharpenSoften amount="100000"/>
                    </a14:imgEffect>
                    <a14:imgEffect>
                      <a14:colorTemperature colorTemp="6000"/>
                    </a14:imgEffect>
                    <a14:imgEffect>
                      <a14:saturation sat="205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1C317-F9BA-49C1-A4FE-B262CCAB3112}" type="datetimeFigureOut">
              <a:rPr lang="lv-LV" smtClean="0"/>
              <a:pPr/>
              <a:t>2017.02.03.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75976-52E5-4244-876D-68A5FC5D9D03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02693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63800"/>
            <a:ext cx="7772400" cy="2051050"/>
          </a:xfrm>
        </p:spPr>
        <p:txBody>
          <a:bodyPr>
            <a:normAutofit fontScale="90000"/>
          </a:bodyPr>
          <a:lstStyle/>
          <a:p>
            <a:r>
              <a:rPr lang="lv-LV" dirty="0" smtClean="0"/>
              <a:t> </a:t>
            </a:r>
            <a:br>
              <a:rPr lang="lv-LV" dirty="0" smtClean="0"/>
            </a:br>
            <a:r>
              <a:rPr lang="lv-LV" dirty="0" smtClean="0"/>
              <a:t> </a:t>
            </a:r>
            <a:br>
              <a:rPr lang="lv-LV" dirty="0" smtClean="0"/>
            </a:br>
            <a:r>
              <a:rPr lang="en-GB" sz="3100" b="1" dirty="0" smtClean="0">
                <a:latin typeface="+mn-lt"/>
              </a:rPr>
              <a:t>“GREAT ROUTES IN THE MIDDLE</a:t>
            </a:r>
            <a:r>
              <a:rPr lang="lv-LV" sz="3100" b="1" dirty="0" smtClean="0">
                <a:latin typeface="+mn-lt"/>
              </a:rPr>
              <a:t/>
            </a:r>
            <a:br>
              <a:rPr lang="lv-LV" sz="3100" b="1" dirty="0" smtClean="0">
                <a:latin typeface="+mn-lt"/>
              </a:rPr>
            </a:br>
            <a:r>
              <a:rPr lang="en-GB" sz="3100" b="1" dirty="0" smtClean="0">
                <a:latin typeface="+mn-lt"/>
              </a:rPr>
              <a:t> AGE AND THEIR SYMBOLOGY”</a:t>
            </a:r>
            <a:r>
              <a:rPr lang="lv-LV" sz="3100" dirty="0" smtClean="0">
                <a:latin typeface="+mn-lt"/>
              </a:rPr>
              <a:t/>
            </a:r>
            <a:br>
              <a:rPr lang="lv-LV" sz="3100" dirty="0" smtClean="0">
                <a:latin typeface="+mn-lt"/>
              </a:rPr>
            </a:br>
            <a:r>
              <a:rPr lang="en-GB" sz="3100" b="1" dirty="0" smtClean="0">
                <a:latin typeface="+mn-lt"/>
              </a:rPr>
              <a:t>Nr. 2016-1-ES01-KA219-025035_3</a:t>
            </a:r>
            <a:r>
              <a:rPr lang="en-GB" b="1" dirty="0" smtClean="0"/>
              <a:t> 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498600"/>
            <a:ext cx="2444898" cy="99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rasmus Middle Routes profila bild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4350" y="1136650"/>
            <a:ext cx="1419919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lv-LV" dirty="0" smtClean="0">
                <a:latin typeface="Andalus" pitchFamily="18" charset="-78"/>
                <a:cs typeface="Andalus" pitchFamily="18" charset="-78"/>
              </a:rPr>
              <a:t>Beliefs</a:t>
            </a:r>
            <a:endParaRPr lang="lv-LV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675" y="1870365"/>
            <a:ext cx="8229600" cy="3956535"/>
          </a:xfrm>
        </p:spPr>
        <p:txBody>
          <a:bodyPr/>
          <a:lstStyle/>
          <a:p>
            <a:pPr>
              <a:buSzPct val="180000"/>
              <a:buBlip>
                <a:blip r:embed="rId2"/>
              </a:buBlip>
            </a:pPr>
            <a:r>
              <a:rPr lang="lv-LV" sz="2800" dirty="0">
                <a:latin typeface="Andalus" pitchFamily="18" charset="-78"/>
                <a:cs typeface="Andalus" pitchFamily="18" charset="-78"/>
              </a:rPr>
              <a:t>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You have to run around the fields naked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at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the night of Jāņi then crops grow better.</a:t>
            </a:r>
          </a:p>
          <a:p>
            <a:pPr lvl="0">
              <a:buSzPct val="180000"/>
              <a:buBlip>
                <a:blip r:embed="rId2"/>
              </a:buBlip>
            </a:pP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At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the night of Jāņi you have to throw the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wreath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in the apple tree until it doesn’t fall down. How many times the wreath falls down so many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years you have to wait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until the wedding. </a:t>
            </a:r>
          </a:p>
          <a:p>
            <a:pPr lvl="0">
              <a:buSzPct val="180000"/>
              <a:buBlip>
                <a:blip r:embed="rId2"/>
              </a:buBlip>
            </a:pP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 Young girls and boys mustn’t sleep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at </a:t>
            </a:r>
            <a:r>
              <a:rPr lang="lv-LV" sz="2800" dirty="0" smtClean="0">
                <a:latin typeface="Andalus" pitchFamily="18" charset="-78"/>
                <a:cs typeface="Andalus" pitchFamily="18" charset="-78"/>
              </a:rPr>
              <a:t>the night of Jāņi those who sleep won’t get married.</a:t>
            </a:r>
            <a:endParaRPr lang="lv-LV" sz="2800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8184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465" y="2949420"/>
            <a:ext cx="8229600" cy="1143000"/>
          </a:xfrm>
        </p:spPr>
        <p:txBody>
          <a:bodyPr>
            <a:normAutofit/>
          </a:bodyPr>
          <a:lstStyle/>
          <a:p>
            <a:r>
              <a:rPr lang="lv-LV" sz="4000" dirty="0" smtClean="0">
                <a:latin typeface="Andalus" pitchFamily="18" charset="-78"/>
                <a:cs typeface="Andalus" pitchFamily="18" charset="-78"/>
              </a:rPr>
              <a:t>Thank You for Your attention!</a:t>
            </a:r>
            <a:endParaRPr lang="lv-LV" sz="4000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7349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150" y="3908580"/>
            <a:ext cx="7772400" cy="1368152"/>
          </a:xfrm>
        </p:spPr>
        <p:txBody>
          <a:bodyPr>
            <a:normAutofit/>
          </a:bodyPr>
          <a:lstStyle/>
          <a:p>
            <a:r>
              <a:rPr lang="en-US" b="1" dirty="0">
                <a:latin typeface="Andalus" pitchFamily="18" charset="-78"/>
                <a:cs typeface="Andalus" pitchFamily="18" charset="-78"/>
              </a:rPr>
              <a:t>JĀŅI - MIDSUMMER </a:t>
            </a:r>
            <a:r>
              <a:rPr lang="lv-LV" b="1" dirty="0" smtClean="0">
                <a:latin typeface="Andalus" pitchFamily="18" charset="-78"/>
                <a:cs typeface="Andalus" pitchFamily="18" charset="-78"/>
              </a:rPr>
              <a:t>NIGHT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endParaRPr lang="lv-LV" sz="32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20072" y="5301209"/>
            <a:ext cx="3181253" cy="409600"/>
          </a:xfrm>
        </p:spPr>
        <p:txBody>
          <a:bodyPr>
            <a:noAutofit/>
          </a:bodyPr>
          <a:lstStyle/>
          <a:p>
            <a:pPr algn="r"/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Agnese Gaspersone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388" y="332656"/>
            <a:ext cx="3241053" cy="3241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532918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11730"/>
            <a:ext cx="8496944" cy="65462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b="1" dirty="0" smtClean="0">
                <a:latin typeface="Andalus" pitchFamily="18" charset="-78"/>
                <a:cs typeface="Andalus" pitchFamily="18" charset="-78"/>
              </a:rPr>
              <a:t>Jāņi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(</a:t>
            </a:r>
            <a:r>
              <a:rPr lang="lv-LV" u="sng" dirty="0">
                <a:latin typeface="Andalus" pitchFamily="18" charset="-78"/>
                <a:cs typeface="Andalus" pitchFamily="18" charset="-78"/>
              </a:rPr>
              <a:t>[jɑːɲi]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) is an annual Latvian festival celebrating the summer solstice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.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T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he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holidays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— Līgo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Day and Jāņi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Day — are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on 23 and 24 June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.</a:t>
            </a:r>
            <a:endParaRPr lang="lv-LV" dirty="0">
              <a:latin typeface="Andalus" pitchFamily="18" charset="-78"/>
              <a:cs typeface="Andalus" pitchFamily="18" charset="-78"/>
            </a:endParaRPr>
          </a:p>
          <a:p>
            <a:pPr marL="0" indent="0">
              <a:buNone/>
            </a:pPr>
            <a:r>
              <a:rPr lang="lv-LV" dirty="0" smtClean="0"/>
              <a:t>	</a:t>
            </a:r>
          </a:p>
          <a:p>
            <a:pPr marL="0" indent="0">
              <a:buNone/>
            </a:pPr>
            <a:endParaRPr lang="lv-LV" dirty="0" smtClean="0"/>
          </a:p>
          <a:p>
            <a:pPr marL="0" indent="0" algn="r">
              <a:buNone/>
            </a:pPr>
            <a:r>
              <a:rPr lang="lv-LV" dirty="0"/>
              <a:t>	</a:t>
            </a:r>
            <a:endParaRPr lang="lv-LV" dirty="0" smtClean="0"/>
          </a:p>
          <a:p>
            <a:pPr marL="0" indent="0" algn="r">
              <a:buNone/>
            </a:pPr>
            <a:endParaRPr lang="lv-LV" dirty="0" smtClean="0"/>
          </a:p>
          <a:p>
            <a:pPr marL="0" indent="0" algn="r">
              <a:buNone/>
            </a:pPr>
            <a:endParaRPr lang="lv-LV" dirty="0" smtClean="0"/>
          </a:p>
          <a:p>
            <a:pPr marL="0" indent="0" algn="r">
              <a:buNone/>
            </a:pPr>
            <a:r>
              <a:rPr lang="lv-LV" dirty="0" smtClean="0">
                <a:latin typeface="Andalus" pitchFamily="18" charset="-78"/>
                <a:cs typeface="Andalus" pitchFamily="18" charset="-78"/>
              </a:rPr>
              <a:t>On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Jāņi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Day all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people travel from the city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to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the countryside to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be togather . They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eat, drink, sing and celebrate the solstice by observing the ancient folk traditions relating to renewal and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fertility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.</a:t>
            </a:r>
            <a:endParaRPr lang="lv-LV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370" y="1673908"/>
            <a:ext cx="3716745" cy="2474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95" y="2469840"/>
            <a:ext cx="4411132" cy="23188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701288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674" y="551519"/>
            <a:ext cx="8349495" cy="57549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lv-LV" dirty="0" smtClean="0"/>
              <a:t>M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any </a:t>
            </a:r>
            <a:r>
              <a:rPr lang="en-US" b="1" dirty="0">
                <a:latin typeface="Andalus" pitchFamily="18" charset="-78"/>
                <a:cs typeface="Andalus" pitchFamily="18" charset="-78"/>
              </a:rPr>
              <a:t>symbolic rituals </a:t>
            </a:r>
            <a:endParaRPr lang="lv-LV" b="1" dirty="0" smtClean="0">
              <a:latin typeface="Andalus" pitchFamily="18" charset="-78"/>
              <a:cs typeface="Andalus" pitchFamily="18" charset="-78"/>
            </a:endParaRPr>
          </a:p>
          <a:p>
            <a:pPr marL="0" indent="0">
              <a:buNone/>
            </a:pPr>
            <a:r>
              <a:rPr lang="en-US" dirty="0" smtClean="0">
                <a:latin typeface="Andalus" pitchFamily="18" charset="-78"/>
                <a:cs typeface="Andalus" pitchFamily="18" charset="-78"/>
              </a:rPr>
              <a:t>are practised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:</a:t>
            </a:r>
          </a:p>
          <a:p>
            <a:pPr marL="0" indent="0">
              <a:buNone/>
            </a:pPr>
            <a:endParaRPr lang="lv-LV" dirty="0" smtClean="0"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SzPct val="180000"/>
              <a:buBlip>
                <a:blip r:embed="rId3"/>
              </a:buBlip>
            </a:pPr>
            <a:r>
              <a:rPr lang="lv-LV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G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athering herbs </a:t>
            </a:r>
            <a:endParaRPr lang="lv-LV" dirty="0" smtClean="0"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SzPct val="180000"/>
              <a:buBlip>
                <a:blip r:embed="rId3"/>
              </a:buBlip>
            </a:pPr>
            <a:r>
              <a:rPr lang="lv-LV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M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aking wreaths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  <a:buSzPct val="180000"/>
              <a:buBlip>
                <a:blip r:embed="rId3"/>
              </a:buBlip>
            </a:pPr>
            <a:r>
              <a:rPr lang="lv-LV" dirty="0">
                <a:latin typeface="Andalus" pitchFamily="18" charset="-78"/>
                <a:cs typeface="Andalus" pitchFamily="18" charset="-78"/>
              </a:rPr>
              <a:t>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D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ecorating</a:t>
            </a:r>
            <a:endParaRPr lang="lv-LV" dirty="0" smtClean="0"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SzPct val="180000"/>
              <a:buBlip>
                <a:blip r:embed="rId3"/>
              </a:buBlip>
            </a:pPr>
            <a:r>
              <a:rPr lang="lv-LV" dirty="0">
                <a:latin typeface="Andalus" pitchFamily="18" charset="-78"/>
                <a:cs typeface="Andalus" pitchFamily="18" charset="-78"/>
              </a:rPr>
              <a:t> B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onfire making </a:t>
            </a:r>
            <a:endParaRPr lang="lv-LV" dirty="0" smtClean="0"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SzPct val="180000"/>
              <a:buBlip>
                <a:blip r:embed="rId3"/>
              </a:buBlip>
            </a:pPr>
            <a:r>
              <a:rPr lang="lv-LV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B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athing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in the morning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dew</a:t>
            </a:r>
            <a:endParaRPr lang="lv-LV" dirty="0" smtClean="0"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SzPct val="180000"/>
              <a:buBlip>
                <a:blip r:embed="rId3"/>
              </a:buBlip>
            </a:pPr>
            <a:r>
              <a:rPr lang="lv-LV" dirty="0">
                <a:latin typeface="Andalus" pitchFamily="18" charset="-78"/>
                <a:cs typeface="Andalus" pitchFamily="18" charset="-78"/>
              </a:rPr>
              <a:t>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Singing</a:t>
            </a:r>
          </a:p>
          <a:p>
            <a:pPr>
              <a:lnSpc>
                <a:spcPct val="120000"/>
              </a:lnSpc>
              <a:spcBef>
                <a:spcPts val="0"/>
              </a:spcBef>
              <a:buSzPct val="180000"/>
              <a:buBlip>
                <a:blip r:embed="rId3"/>
              </a:buBlip>
            </a:pPr>
            <a:r>
              <a:rPr lang="lv-LV" dirty="0">
                <a:latin typeface="Andalus" pitchFamily="18" charset="-78"/>
                <a:cs typeface="Andalus" pitchFamily="18" charset="-78"/>
              </a:rPr>
              <a:t>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Ritual dancing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	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055" y="4700848"/>
            <a:ext cx="3526432" cy="215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520" y="17203"/>
            <a:ext cx="3347501" cy="244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520" y="2358331"/>
            <a:ext cx="3347501" cy="2318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124616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265" y="24837"/>
            <a:ext cx="3732735" cy="2588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625" y="562458"/>
            <a:ext cx="3836640" cy="756462"/>
          </a:xfrm>
        </p:spPr>
        <p:txBody>
          <a:bodyPr>
            <a:normAutofit fontScale="90000"/>
          </a:bodyPr>
          <a:lstStyle/>
          <a:p>
            <a:pPr algn="l"/>
            <a:r>
              <a:rPr lang="lv-LV" b="1" dirty="0" smtClean="0">
                <a:latin typeface="Andalus" pitchFamily="18" charset="-78"/>
                <a:cs typeface="Andalus" pitchFamily="18" charset="-78"/>
              </a:rPr>
              <a:t>Making wreaths</a:t>
            </a:r>
            <a:endParaRPr lang="lv-LV" b="1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368" y="4627950"/>
            <a:ext cx="3718841" cy="2087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885" y="1318920"/>
            <a:ext cx="6714120" cy="51554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Wreaths symbol of the sun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pPr marL="0" indent="0">
              <a:buNone/>
            </a:pPr>
            <a:r>
              <a:rPr lang="lv-LV" dirty="0" smtClean="0">
                <a:latin typeface="Andalus" pitchFamily="18" charset="-78"/>
                <a:cs typeface="Andalus" pitchFamily="18" charset="-78"/>
              </a:rPr>
              <a:t>Women’s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wreaths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are m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ade of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different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types of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plants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 -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flowers,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grasses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,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oak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leaves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.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 Wreaths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are braided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from twenty seven flowers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that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prevents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disasters and diseases, and repels enemies. </a:t>
            </a:r>
            <a:endParaRPr lang="lv-LV" dirty="0" smtClean="0">
              <a:latin typeface="Andalus" pitchFamily="18" charset="-78"/>
              <a:cs typeface="Andalus" pitchFamily="18" charset="-78"/>
            </a:endParaRPr>
          </a:p>
          <a:p>
            <a:pPr marL="0" indent="0">
              <a:buNone/>
            </a:pPr>
            <a:r>
              <a:rPr lang="en-US" dirty="0" smtClean="0">
                <a:latin typeface="Andalus" pitchFamily="18" charset="-78"/>
                <a:cs typeface="Andalus" pitchFamily="18" charset="-78"/>
              </a:rPr>
              <a:t>Men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and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boys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’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wreaths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are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made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of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-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oak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leaves, symbolising the physical strength of the oak tree. </a:t>
            </a:r>
            <a:endParaRPr lang="lv-LV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987" y="191314"/>
            <a:ext cx="2960877" cy="15027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3500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364" y="791310"/>
            <a:ext cx="3911852" cy="587052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lv-LV" dirty="0">
                <a:latin typeface="Andalus" pitchFamily="18" charset="-78"/>
                <a:cs typeface="Andalus" pitchFamily="18" charset="-78"/>
              </a:rPr>
              <a:t>During Jāņi,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fires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are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burned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from sunset till next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morning because the light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from the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fire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will transmit to the next solar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year. Fires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should be burned at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the highest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point in the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landscape. </a:t>
            </a:r>
          </a:p>
          <a:p>
            <a:pPr marL="0" indent="0" algn="ctr">
              <a:buNone/>
            </a:pPr>
            <a:endParaRPr lang="lv-LV" dirty="0" smtClean="0">
              <a:latin typeface="Andalus" pitchFamily="18" charset="-78"/>
              <a:cs typeface="Andalus" pitchFamily="18" charset="-78"/>
            </a:endParaRPr>
          </a:p>
          <a:p>
            <a:pPr marL="0" indent="0" algn="ctr">
              <a:buNone/>
            </a:pPr>
            <a:r>
              <a:rPr lang="lv-LV" dirty="0" smtClean="0">
                <a:latin typeface="Andalus" pitchFamily="18" charset="-78"/>
                <a:cs typeface="Andalus" pitchFamily="18" charset="-78"/>
              </a:rPr>
              <a:t>Leaping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over the Jāņi fire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will bring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good luck and health through the coming year.</a:t>
            </a:r>
          </a:p>
          <a:p>
            <a:pPr marL="0" indent="0" algn="ctr">
              <a:buNone/>
            </a:pPr>
            <a:endParaRPr lang="lv-LV" dirty="0" smtClean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506" y="311730"/>
            <a:ext cx="4781167" cy="3137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101" y="3890420"/>
            <a:ext cx="4781167" cy="26835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5150" y="191835"/>
            <a:ext cx="2278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4000" b="1" dirty="0">
                <a:latin typeface="Andalus" pitchFamily="18" charset="-78"/>
                <a:ea typeface="+mj-ea"/>
                <a:cs typeface="Andalus" pitchFamily="18" charset="-78"/>
              </a:rPr>
              <a:t>Bonfire</a:t>
            </a:r>
          </a:p>
        </p:txBody>
      </p:sp>
    </p:spTree>
    <p:extLst>
      <p:ext uri="{BB962C8B-B14F-4D97-AF65-F5344CB8AC3E}">
        <p14:creationId xmlns="" xmlns:p14="http://schemas.microsoft.com/office/powerpoint/2010/main" val="1585723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920" y="1031100"/>
            <a:ext cx="8229600" cy="2158110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en-US" dirty="0">
                <a:latin typeface="Andalus" pitchFamily="18" charset="-78"/>
                <a:cs typeface="Andalus" pitchFamily="18" charset="-78"/>
              </a:rPr>
              <a:t>The festivities are not limited to one location only: groups of people called “children of Jāņi”, visit their neighbours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and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gathering more participants, continue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going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from 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house to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house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 chanting everything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they meet on 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the </a:t>
            </a:r>
            <a:r>
              <a:rPr lang="lv-LV" dirty="0" smtClean="0">
                <a:latin typeface="Andalus" pitchFamily="18" charset="-78"/>
                <a:cs typeface="Andalus" pitchFamily="18" charset="-78"/>
              </a:rPr>
              <a:t>road.</a:t>
            </a:r>
            <a:endParaRPr lang="lv-LV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75" y="3309105"/>
            <a:ext cx="4876800" cy="3262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5360" y="257778"/>
            <a:ext cx="2278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000" b="1" dirty="0" smtClean="0">
                <a:latin typeface="Andalus" pitchFamily="18" charset="-78"/>
                <a:cs typeface="Andalus" pitchFamily="18" charset="-78"/>
              </a:rPr>
              <a:t>Singing</a:t>
            </a:r>
            <a:endParaRPr lang="lv-LV" sz="4000" b="1" dirty="0"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634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īgo - dziesmas. (mp3cut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328176" y="606405"/>
            <a:ext cx="609600" cy="609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218" y="2366123"/>
            <a:ext cx="46860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Sit, Jānīti, vara bungas,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līgo, līgo</a:t>
            </a:r>
          </a:p>
          <a:p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Vārtu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staba galiņā,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</a:p>
          <a:p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Lai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sanāca Jāņa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bērni,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</a:p>
          <a:p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No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maliņu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maliņām,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</a:p>
          <a:p>
            <a:endParaRPr lang="lv-LV" sz="20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Sit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, Jānīti, vara bungas,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</a:p>
          <a:p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Sasauc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savus Jāņa bērnus,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</a:p>
          <a:p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Jāņa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bērni izklīduši,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</a:p>
          <a:p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Jāņu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zāles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lasīdami,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53375" y="2393014"/>
            <a:ext cx="44361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Pūt, Jānīti, vara tauri,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Pie vārtiem stāvēdams,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Lai ceļās Jāņu māte,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Lai saņēma Jāņa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bērnus, 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endParaRPr lang="lv-LV" sz="20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Pūt, Jānīti, vara tauri,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Lai skan visa pasaulīte,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Lai sanāca Jāņa bērni, līgo,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  <a:p>
            <a:r>
              <a:rPr lang="lv-LV" sz="2400" dirty="0">
                <a:latin typeface="Andalus" pitchFamily="18" charset="-78"/>
                <a:cs typeface="Andalus" pitchFamily="18" charset="-78"/>
              </a:rPr>
              <a:t>Lai saņēma Jāņa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dienu, līgo</a:t>
            </a:r>
            <a:r>
              <a:rPr lang="lv-LV" sz="2400" dirty="0">
                <a:latin typeface="Andalus" pitchFamily="18" charset="-78"/>
                <a:cs typeface="Andalus" pitchFamily="18" charset="-78"/>
              </a:rPr>
              <a:t>, </a:t>
            </a:r>
            <a:r>
              <a:rPr lang="lv-LV" sz="2400" dirty="0" smtClean="0">
                <a:latin typeface="Andalus" pitchFamily="18" charset="-78"/>
                <a:cs typeface="Andalus" pitchFamily="18" charset="-78"/>
              </a:rPr>
              <a:t>līgo</a:t>
            </a:r>
            <a:endParaRPr lang="lv-LV" sz="24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465" y="911205"/>
            <a:ext cx="1918321" cy="83926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r>
              <a:rPr lang="lv-LV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Līgo</a:t>
            </a:r>
            <a:endParaRPr lang="lv-LV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50530" y="911205"/>
            <a:ext cx="1918321" cy="83926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r>
              <a:rPr lang="lv-LV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Līgo</a:t>
            </a:r>
            <a:endParaRPr lang="lv-LV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91253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886" y="1150995"/>
            <a:ext cx="4752874" cy="12884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>
                <a:latin typeface="Andalus" pitchFamily="18" charset="-78"/>
                <a:cs typeface="Andalus" pitchFamily="18" charset="-78"/>
              </a:rPr>
              <a:t>Traditional food is cheese and </a:t>
            </a:r>
            <a:r>
              <a:rPr lang="en-GB" dirty="0" smtClean="0">
                <a:latin typeface="Andalus" pitchFamily="18" charset="-78"/>
                <a:cs typeface="Andalus" pitchFamily="18" charset="-78"/>
              </a:rPr>
              <a:t>beer</a:t>
            </a:r>
            <a:r>
              <a:rPr lang="lv-LV" dirty="0">
                <a:latin typeface="Andalus" pitchFamily="18" charset="-78"/>
                <a:cs typeface="Andalus" pitchFamily="18" charset="-78"/>
              </a:rPr>
              <a:t>.</a:t>
            </a:r>
            <a:endParaRPr lang="lv-LV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759" y="3724995"/>
            <a:ext cx="4066385" cy="2858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5360" y="249983"/>
            <a:ext cx="1258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000" b="1" dirty="0" smtClean="0">
                <a:latin typeface="Andalus" pitchFamily="18" charset="-78"/>
                <a:cs typeface="Andalus" pitchFamily="18" charset="-78"/>
              </a:rPr>
              <a:t>Food</a:t>
            </a:r>
            <a:endParaRPr lang="lv-LV" sz="4000" b="1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759" y="249983"/>
            <a:ext cx="4072545" cy="26288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75" y="2589735"/>
            <a:ext cx="3836640" cy="3054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82750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456</Words>
  <Application>Microsoft Office PowerPoint</Application>
  <PresentationFormat>On-screen Show (4:3)</PresentationFormat>
  <Paragraphs>58</Paragraphs>
  <Slides>11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    “GREAT ROUTES IN THE MIDDLE  AGE AND THEIR SYMBOLOGY” Nr. 2016-1-ES01-KA219-025035_3   </vt:lpstr>
      <vt:lpstr>JĀŅI - MIDSUMMER NIGHT </vt:lpstr>
      <vt:lpstr>Slide 3</vt:lpstr>
      <vt:lpstr>Slide 4</vt:lpstr>
      <vt:lpstr>Making wreaths</vt:lpstr>
      <vt:lpstr>Slide 6</vt:lpstr>
      <vt:lpstr>Slide 7</vt:lpstr>
      <vt:lpstr>Slide 8</vt:lpstr>
      <vt:lpstr>Slide 9</vt:lpstr>
      <vt:lpstr>Beliefs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JĀŅI - MIDSUMMER DAY  /20 - 22 JUNE + 2 DAYS OUT OF TIME /</dc:title>
  <dc:creator>Mein</dc:creator>
  <cp:lastModifiedBy>306-01</cp:lastModifiedBy>
  <cp:revision>37</cp:revision>
  <dcterms:created xsi:type="dcterms:W3CDTF">2017-01-28T17:37:23Z</dcterms:created>
  <dcterms:modified xsi:type="dcterms:W3CDTF">2017-02-03T12:22:31Z</dcterms:modified>
</cp:coreProperties>
</file>