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85" r:id="rId4"/>
    <p:sldId id="265" r:id="rId5"/>
    <p:sldId id="266" r:id="rId6"/>
    <p:sldId id="267" r:id="rId7"/>
    <p:sldId id="268" r:id="rId8"/>
    <p:sldId id="262" r:id="rId9"/>
    <p:sldId id="269" r:id="rId10"/>
    <p:sldId id="270" r:id="rId11"/>
    <p:sldId id="271" r:id="rId12"/>
    <p:sldId id="272" r:id="rId13"/>
    <p:sldId id="273" r:id="rId14"/>
    <p:sldId id="274" r:id="rId15"/>
    <p:sldId id="286" r:id="rId16"/>
    <p:sldId id="275" r:id="rId17"/>
    <p:sldId id="276" r:id="rId18"/>
    <p:sldId id="277" r:id="rId19"/>
    <p:sldId id="278" r:id="rId20"/>
    <p:sldId id="287" r:id="rId21"/>
    <p:sldId id="279" r:id="rId22"/>
    <p:sldId id="280" r:id="rId23"/>
    <p:sldId id="281" r:id="rId24"/>
    <p:sldId id="282" r:id="rId25"/>
    <p:sldId id="283" r:id="rId26"/>
    <p:sldId id="284" r:id="rId27"/>
    <p:sldId id="264" r:id="rId28"/>
  </p:sldIdLst>
  <p:sldSz cx="9144000" cy="6858000" type="screen4x3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709" y="-59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EAA19-3511-4C28-91F2-0F5CEFF56F11}" type="datetimeFigureOut">
              <a:rPr lang="lv-LV" smtClean="0"/>
              <a:pPr/>
              <a:t>2017.06.09.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6DEFD-62DF-4CBC-AAAA-B0987348DE80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EAA19-3511-4C28-91F2-0F5CEFF56F11}" type="datetimeFigureOut">
              <a:rPr lang="lv-LV" smtClean="0"/>
              <a:pPr/>
              <a:t>2017.06.09.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6DEFD-62DF-4CBC-AAAA-B0987348DE80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EAA19-3511-4C28-91F2-0F5CEFF56F11}" type="datetimeFigureOut">
              <a:rPr lang="lv-LV" smtClean="0"/>
              <a:pPr/>
              <a:t>2017.06.09.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6DEFD-62DF-4CBC-AAAA-B0987348DE80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EAA19-3511-4C28-91F2-0F5CEFF56F11}" type="datetimeFigureOut">
              <a:rPr lang="lv-LV" smtClean="0"/>
              <a:pPr/>
              <a:t>2017.06.09.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6DEFD-62DF-4CBC-AAAA-B0987348DE80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EAA19-3511-4C28-91F2-0F5CEFF56F11}" type="datetimeFigureOut">
              <a:rPr lang="lv-LV" smtClean="0"/>
              <a:pPr/>
              <a:t>2017.06.09.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6DEFD-62DF-4CBC-AAAA-B0987348DE80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EAA19-3511-4C28-91F2-0F5CEFF56F11}" type="datetimeFigureOut">
              <a:rPr lang="lv-LV" smtClean="0"/>
              <a:pPr/>
              <a:t>2017.06.09.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6DEFD-62DF-4CBC-AAAA-B0987348DE80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EAA19-3511-4C28-91F2-0F5CEFF56F11}" type="datetimeFigureOut">
              <a:rPr lang="lv-LV" smtClean="0"/>
              <a:pPr/>
              <a:t>2017.06.09.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6DEFD-62DF-4CBC-AAAA-B0987348DE80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EAA19-3511-4C28-91F2-0F5CEFF56F11}" type="datetimeFigureOut">
              <a:rPr lang="lv-LV" smtClean="0"/>
              <a:pPr/>
              <a:t>2017.06.09.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6DEFD-62DF-4CBC-AAAA-B0987348DE80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EAA19-3511-4C28-91F2-0F5CEFF56F11}" type="datetimeFigureOut">
              <a:rPr lang="lv-LV" smtClean="0"/>
              <a:pPr/>
              <a:t>2017.06.09.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6DEFD-62DF-4CBC-AAAA-B0987348DE80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EAA19-3511-4C28-91F2-0F5CEFF56F11}" type="datetimeFigureOut">
              <a:rPr lang="lv-LV" smtClean="0"/>
              <a:pPr/>
              <a:t>2017.06.09.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6DEFD-62DF-4CBC-AAAA-B0987348DE80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EAA19-3511-4C28-91F2-0F5CEFF56F11}" type="datetimeFigureOut">
              <a:rPr lang="lv-LV" smtClean="0"/>
              <a:pPr/>
              <a:t>2017.06.09.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6DEFD-62DF-4CBC-AAAA-B0987348DE80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EAA19-3511-4C28-91F2-0F5CEFF56F11}" type="datetimeFigureOut">
              <a:rPr lang="lv-LV" smtClean="0"/>
              <a:pPr/>
              <a:t>2017.06.09.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6DEFD-62DF-4CBC-AAAA-B0987348DE80}" type="slidenum">
              <a:rPr lang="lv-LV" smtClean="0"/>
              <a:pPr/>
              <a:t>‹#›</a:t>
            </a:fld>
            <a:endParaRPr lang="lv-LV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lv.wikipedia.org/wiki/Ziemassv%C4%93tki" TargetMode="External"/><Relationship Id="rId2" Type="http://schemas.openxmlformats.org/officeDocument/2006/relationships/hyperlink" Target="http://www.firstchristmastree.com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epadomi.lv/ziemassvetki/ziemassvetki_fakti/28112010-ziemassvetku_tradicijas_latvija_un_citur_" TargetMode="External"/><Relationship Id="rId4" Type="http://schemas.openxmlformats.org/officeDocument/2006/relationships/hyperlink" Target="http://folklora.lv/skola/ziemassvetki.shtml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ychristmas.com/cultures/latvia.shtml" TargetMode="External"/><Relationship Id="rId2" Type="http://schemas.openxmlformats.org/officeDocument/2006/relationships/hyperlink" Target="http://www.latvia.eu/traditions/traditional-festivities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pavilosta.lv/upload/ieraksti/ziemassvtki_m.l..ppsx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1GF2vlZF9ac" TargetMode="External"/><Relationship Id="rId2" Type="http://schemas.openxmlformats.org/officeDocument/2006/relationships/hyperlink" Target="https://www.youtube.com/watch?v=PZRXTF5hvy8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youtube.com/watch?v=eWN0IcFNKJ4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v-LV" dirty="0" smtClean="0"/>
              <a:t> </a:t>
            </a:r>
            <a:br>
              <a:rPr lang="lv-LV" dirty="0" smtClean="0"/>
            </a:br>
            <a:r>
              <a:rPr lang="lv-LV" dirty="0" smtClean="0"/>
              <a:t> </a:t>
            </a:r>
            <a:br>
              <a:rPr lang="lv-LV" dirty="0" smtClean="0"/>
            </a:br>
            <a:r>
              <a:rPr lang="lv-LV" dirty="0" smtClean="0"/>
              <a:t>     </a:t>
            </a:r>
            <a:r>
              <a:rPr lang="en-GB" b="1" dirty="0" smtClean="0"/>
              <a:t> </a:t>
            </a:r>
            <a:r>
              <a:rPr lang="en-GB" sz="1300" b="1" dirty="0" smtClean="0"/>
              <a:t>“GREAT ROUTES IN THE MIDDLE AGE</a:t>
            </a:r>
            <a:r>
              <a:rPr lang="lv-LV" sz="1300" b="1" dirty="0" smtClean="0"/>
              <a:t/>
            </a:r>
            <a:br>
              <a:rPr lang="lv-LV" sz="1300" b="1" dirty="0" smtClean="0"/>
            </a:br>
            <a:r>
              <a:rPr lang="en-GB" sz="1300" b="1" dirty="0" smtClean="0"/>
              <a:t> AND THEIR SYMBOLOGY”</a:t>
            </a:r>
            <a:r>
              <a:rPr lang="lv-LV" sz="1300" b="1" dirty="0" smtClean="0"/>
              <a:t>       </a:t>
            </a:r>
            <a:r>
              <a:rPr lang="lv-LV" sz="1300" dirty="0" smtClean="0"/>
              <a:t/>
            </a:r>
            <a:br>
              <a:rPr lang="lv-LV" sz="1300" dirty="0" smtClean="0"/>
            </a:br>
            <a:r>
              <a:rPr lang="lv-LV" sz="1300" dirty="0" smtClean="0"/>
              <a:t>                  </a:t>
            </a:r>
            <a:r>
              <a:rPr lang="en-GB" sz="1300" b="1" dirty="0" smtClean="0"/>
              <a:t>Nr. 2016-1-ES01-KA219-025035_3</a:t>
            </a:r>
            <a:r>
              <a:rPr lang="lv-LV" dirty="0" smtClean="0"/>
              <a:t/>
            </a:r>
            <a:br>
              <a:rPr lang="lv-LV" dirty="0" smtClean="0"/>
            </a:br>
            <a:r>
              <a:rPr lang="en-GB" b="1" dirty="0" smtClean="0"/>
              <a:t> </a:t>
            </a:r>
            <a:r>
              <a:rPr lang="lv-LV" dirty="0" smtClean="0"/>
              <a:t/>
            </a:r>
            <a:br>
              <a:rPr lang="lv-LV" dirty="0" smtClean="0"/>
            </a:br>
            <a:r>
              <a:rPr lang="lv-LV" dirty="0" smtClean="0"/>
              <a:t/>
            </a:r>
            <a:br>
              <a:rPr lang="lv-LV" dirty="0" smtClean="0"/>
            </a:br>
            <a:endParaRPr lang="lv-LV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6" y="3239416"/>
            <a:ext cx="9070374" cy="2261286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4774" y="492403"/>
            <a:ext cx="1381236" cy="51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Erasmus Middle Routes profila bilde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357166"/>
            <a:ext cx="883964" cy="1178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285852" y="6198987"/>
            <a:ext cx="59293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v-LV" dirty="0" err="1" smtClean="0"/>
              <a:t>Rebeka</a:t>
            </a:r>
            <a:r>
              <a:rPr lang="lv-LV" dirty="0" smtClean="0"/>
              <a:t> </a:t>
            </a:r>
            <a:r>
              <a:rPr lang="lv-LV" dirty="0" err="1" smtClean="0"/>
              <a:t>Brauere</a:t>
            </a:r>
            <a:r>
              <a:rPr lang="lv-LV" dirty="0" smtClean="0"/>
              <a:t>, </a:t>
            </a:r>
            <a:r>
              <a:rPr lang="lv-LV" dirty="0" err="1" smtClean="0"/>
              <a:t>Laurita</a:t>
            </a:r>
            <a:r>
              <a:rPr lang="lv-LV" dirty="0" smtClean="0"/>
              <a:t> </a:t>
            </a:r>
            <a:r>
              <a:rPr lang="lv-LV" dirty="0" err="1" smtClean="0"/>
              <a:t>Vasarina</a:t>
            </a:r>
            <a:r>
              <a:rPr lang="lv-LV" dirty="0" smtClean="0"/>
              <a:t>, </a:t>
            </a:r>
            <a:r>
              <a:rPr lang="lv-LV" dirty="0" err="1" smtClean="0"/>
              <a:t>Latvia</a:t>
            </a:r>
            <a:endParaRPr lang="lv-LV" dirty="0"/>
          </a:p>
        </p:txBody>
      </p:sp>
      <p:sp>
        <p:nvSpPr>
          <p:cNvPr id="10" name="Rectangle 9"/>
          <p:cNvSpPr/>
          <p:nvPr/>
        </p:nvSpPr>
        <p:spPr>
          <a:xfrm>
            <a:off x="642910" y="2000240"/>
            <a:ext cx="74881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v-LV" sz="4000" b="1" dirty="0" err="1" smtClean="0">
                <a:latin typeface="Arial" pitchFamily="34" charset="0"/>
                <a:cs typeface="Arial" pitchFamily="34" charset="0"/>
              </a:rPr>
              <a:t>Christmas</a:t>
            </a:r>
            <a:endParaRPr lang="lv-LV" sz="4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 err="1" smtClean="0"/>
              <a:t>Puzurs</a:t>
            </a:r>
            <a:endParaRPr lang="lv-LV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lv-LV" dirty="0" smtClean="0"/>
              <a:t>    </a:t>
            </a:r>
            <a:r>
              <a:rPr lang="en-US" dirty="0" smtClean="0"/>
              <a:t>If on</a:t>
            </a:r>
            <a:r>
              <a:rPr lang="lv-LV" dirty="0" smtClean="0"/>
              <a:t> a</a:t>
            </a:r>
            <a:r>
              <a:rPr lang="en-US" dirty="0" smtClean="0"/>
              <a:t> t</a:t>
            </a:r>
            <a:r>
              <a:rPr lang="lv-LV" dirty="0" smtClean="0"/>
              <a:t>h</a:t>
            </a:r>
            <a:r>
              <a:rPr lang="en-US" dirty="0" smtClean="0"/>
              <a:t>read suspended “</a:t>
            </a:r>
            <a:r>
              <a:rPr lang="en-US" dirty="0" err="1" smtClean="0"/>
              <a:t>puzurs</a:t>
            </a:r>
            <a:r>
              <a:rPr lang="en-US" dirty="0" smtClean="0"/>
              <a:t>” rotates by itself, it means that it works.</a:t>
            </a:r>
            <a:r>
              <a:rPr lang="lv-LV" dirty="0" smtClean="0"/>
              <a:t> </a:t>
            </a:r>
            <a:r>
              <a:rPr lang="en-US" dirty="0" err="1" smtClean="0"/>
              <a:t>Puzurs</a:t>
            </a:r>
            <a:r>
              <a:rPr lang="en-US" dirty="0" smtClean="0"/>
              <a:t> is a collection of many small pyramids</a:t>
            </a:r>
            <a:r>
              <a:rPr lang="lv-LV" dirty="0" smtClean="0"/>
              <a:t>.</a:t>
            </a:r>
            <a:r>
              <a:rPr lang="en-US" dirty="0" smtClean="0"/>
              <a:t> </a:t>
            </a:r>
            <a:r>
              <a:rPr lang="lv-LV" dirty="0" smtClean="0"/>
              <a:t>A</a:t>
            </a:r>
            <a:r>
              <a:rPr lang="en-US" dirty="0" smtClean="0"/>
              <a:t>s larger</a:t>
            </a:r>
            <a:r>
              <a:rPr lang="lv-LV" dirty="0" smtClean="0"/>
              <a:t> it </a:t>
            </a:r>
            <a:r>
              <a:rPr lang="lv-LV" dirty="0" err="1" smtClean="0"/>
              <a:t>is</a:t>
            </a:r>
            <a:r>
              <a:rPr lang="en-US" dirty="0" smtClean="0"/>
              <a:t>, </a:t>
            </a:r>
            <a:r>
              <a:rPr lang="lv-LV" dirty="0" err="1" smtClean="0"/>
              <a:t>as</a:t>
            </a:r>
            <a:r>
              <a:rPr lang="en-US" dirty="0" smtClean="0"/>
              <a:t> stronger is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en-US" dirty="0" smtClean="0"/>
              <a:t>energy.</a:t>
            </a:r>
            <a:endParaRPr lang="lv-LV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15362" name="Picture 2" descr="Image result for Puzu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571612"/>
            <a:ext cx="3770444" cy="4776962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/>
          <a:lstStyle/>
          <a:p>
            <a:r>
              <a:rPr lang="lv-LV" b="1" dirty="0" err="1" smtClean="0"/>
              <a:t>Mumming</a:t>
            </a:r>
            <a:endParaRPr lang="lv-LV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best known Christmas tradition in Middle </a:t>
            </a:r>
            <a:r>
              <a:rPr lang="lv-LV" dirty="0" smtClean="0"/>
              <a:t>A</a:t>
            </a:r>
            <a:r>
              <a:rPr lang="en-US" dirty="0" err="1" smtClean="0"/>
              <a:t>ge</a:t>
            </a:r>
            <a:r>
              <a:rPr lang="lv-LV" dirty="0" smtClean="0"/>
              <a:t> peasant traditions</a:t>
            </a:r>
            <a:r>
              <a:rPr lang="en-US" dirty="0" smtClean="0"/>
              <a:t> was </a:t>
            </a:r>
            <a:r>
              <a:rPr lang="en-US" dirty="0" err="1" smtClean="0"/>
              <a:t>mumming</a:t>
            </a:r>
            <a:r>
              <a:rPr lang="en-US" dirty="0" smtClean="0"/>
              <a:t>. The mummers </a:t>
            </a:r>
            <a:r>
              <a:rPr lang="lv-LV" dirty="0" smtClean="0"/>
              <a:t>were dressed</a:t>
            </a:r>
            <a:r>
              <a:rPr lang="en-US" dirty="0" smtClean="0"/>
              <a:t> in different masks. The most common traditional masks </a:t>
            </a:r>
            <a:r>
              <a:rPr lang="lv-LV" dirty="0" smtClean="0"/>
              <a:t>were</a:t>
            </a:r>
            <a:r>
              <a:rPr lang="en-US" dirty="0" smtClean="0"/>
              <a:t> bears, horses,</a:t>
            </a:r>
            <a:r>
              <a:rPr lang="lv-LV" dirty="0" smtClean="0"/>
              <a:t> </a:t>
            </a:r>
            <a:r>
              <a:rPr lang="en-US" dirty="0" smtClean="0"/>
              <a:t>cranes, wolfs, goats, tall women, small men, death, fortune-tellers.</a:t>
            </a:r>
            <a:endParaRPr lang="lv-LV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lv-LV" dirty="0"/>
          </a:p>
        </p:txBody>
      </p:sp>
      <p:pic>
        <p:nvPicPr>
          <p:cNvPr id="14338" name="Picture 2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214554"/>
            <a:ext cx="3857625" cy="232410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 err="1" smtClean="0"/>
              <a:t>Mumming</a:t>
            </a:r>
            <a:endParaRPr lang="lv-LV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Led by a “father”, the mummers travel from </a:t>
            </a:r>
            <a:r>
              <a:rPr lang="lv-LV" dirty="0" smtClean="0"/>
              <a:t>a </a:t>
            </a:r>
            <a:r>
              <a:rPr lang="en-US" dirty="0" smtClean="0"/>
              <a:t>homestead to </a:t>
            </a:r>
            <a:r>
              <a:rPr lang="lv-LV" dirty="0" smtClean="0"/>
              <a:t>a </a:t>
            </a:r>
            <a:r>
              <a:rPr lang="en-US" dirty="0" smtClean="0"/>
              <a:t>homestead or from </a:t>
            </a:r>
            <a:r>
              <a:rPr lang="lv-LV" dirty="0" smtClean="0"/>
              <a:t>a </a:t>
            </a:r>
            <a:r>
              <a:rPr lang="en-US" dirty="0" smtClean="0"/>
              <a:t>village to </a:t>
            </a:r>
            <a:r>
              <a:rPr lang="lv-LV" dirty="0" smtClean="0"/>
              <a:t>a </a:t>
            </a:r>
            <a:r>
              <a:rPr lang="en-US" dirty="0" err="1" smtClean="0"/>
              <a:t>vill</a:t>
            </a:r>
            <a:r>
              <a:rPr lang="lv-LV" dirty="0" smtClean="0"/>
              <a:t>a</a:t>
            </a:r>
            <a:r>
              <a:rPr lang="en-US" dirty="0" smtClean="0"/>
              <a:t>g</a:t>
            </a:r>
            <a:r>
              <a:rPr lang="lv-LV" dirty="0" smtClean="0"/>
              <a:t>e</a:t>
            </a:r>
            <a:r>
              <a:rPr lang="en-US" dirty="0" smtClean="0"/>
              <a:t>. The mummers bring a home blessing, encourage fertility, and frighten away any evil spirits.</a:t>
            </a:r>
            <a:endParaRPr lang="lv-LV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lv-LV" dirty="0"/>
          </a:p>
        </p:txBody>
      </p:sp>
      <p:pic>
        <p:nvPicPr>
          <p:cNvPr id="13314" name="Picture 2" descr="Image result for bud&amp;emacr;&amp;lcedil;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285860"/>
            <a:ext cx="3857625" cy="2552700"/>
          </a:xfrm>
          <a:prstGeom prst="rect">
            <a:avLst/>
          </a:prstGeom>
          <a:noFill/>
        </p:spPr>
      </p:pic>
      <p:pic>
        <p:nvPicPr>
          <p:cNvPr id="13316" name="Picture 4" descr="Image result for blu&amp;kcedil;a vaka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962399"/>
            <a:ext cx="3857625" cy="289560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 err="1" smtClean="0"/>
              <a:t>Yule</a:t>
            </a:r>
            <a:r>
              <a:rPr lang="lv-LV" b="1" dirty="0" smtClean="0"/>
              <a:t> </a:t>
            </a:r>
            <a:r>
              <a:rPr lang="lv-LV" b="1" dirty="0" err="1" smtClean="0"/>
              <a:t>log</a:t>
            </a:r>
            <a:endParaRPr lang="lv-LV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Another Christmas tradition is dragging the Yule log.</a:t>
            </a:r>
          </a:p>
          <a:p>
            <a:r>
              <a:rPr lang="en-US" dirty="0" smtClean="0"/>
              <a:t>This is explained as the symbolic collecting and burning of last year’s problems and misfortunes.</a:t>
            </a:r>
            <a:endParaRPr lang="lv-LV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12290" name="Picture 2" descr="Image result for blu&amp;kcedil;a vaka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428736"/>
            <a:ext cx="3857625" cy="1857376"/>
          </a:xfrm>
          <a:prstGeom prst="rect">
            <a:avLst/>
          </a:prstGeom>
          <a:noFill/>
        </p:spPr>
      </p:pic>
      <p:pic>
        <p:nvPicPr>
          <p:cNvPr id="13314" name="Picture 2" descr="Image result for ziemas saulgrie&amp;zcaron;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500438"/>
            <a:ext cx="3857625" cy="289560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 err="1" smtClean="0"/>
              <a:t>Yule</a:t>
            </a:r>
            <a:r>
              <a:rPr lang="lv-LV" b="1" dirty="0" smtClean="0"/>
              <a:t> </a:t>
            </a:r>
            <a:r>
              <a:rPr lang="lv-LV" b="1" dirty="0" err="1" smtClean="0"/>
              <a:t>log</a:t>
            </a:r>
            <a:endParaRPr lang="lv-LV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Yule log was either dragged by the people of one farmstead or several </a:t>
            </a:r>
            <a:r>
              <a:rPr lang="en-US" dirty="0" err="1" smtClean="0"/>
              <a:t>neighbours</a:t>
            </a:r>
            <a:r>
              <a:rPr lang="en-US" dirty="0" smtClean="0"/>
              <a:t> together.</a:t>
            </a:r>
          </a:p>
          <a:p>
            <a:r>
              <a:rPr lang="en-US" dirty="0" smtClean="0"/>
              <a:t>This was accompanied by songs, games, and various sounding instruments.</a:t>
            </a:r>
            <a:endParaRPr lang="lv-LV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lv-LV" dirty="0"/>
          </a:p>
        </p:txBody>
      </p:sp>
      <p:pic>
        <p:nvPicPr>
          <p:cNvPr id="11266" name="Picture 2" descr="image des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3" y="1928802"/>
            <a:ext cx="4607751" cy="307183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sz="2800" dirty="0" smtClean="0"/>
              <a:t>Bear’s Mask in Latvian Mumming</a:t>
            </a:r>
            <a:endParaRPr lang="lv-LV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lv-LV" dirty="0" smtClean="0"/>
              <a:t>Danco, lāci, danco, lāci, Saimeniece aizmaksās!</a:t>
            </a:r>
          </a:p>
          <a:p>
            <a:endParaRPr lang="lv-LV" dirty="0" smtClean="0"/>
          </a:p>
          <a:p>
            <a:endParaRPr lang="lv-LV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94720" cy="4946228"/>
          </a:xfrm>
        </p:spPr>
        <p:txBody>
          <a:bodyPr/>
          <a:lstStyle/>
          <a:p>
            <a:r>
              <a:rPr lang="lv-LV" sz="2000" dirty="0" smtClean="0"/>
              <a:t>A very important mask in Latvian Mumming is a bear’s mask. Bear is leaded in a lead through house, made to dance in order to bring good fortune. </a:t>
            </a:r>
          </a:p>
          <a:p>
            <a:endParaRPr lang="lv-LV" sz="2000" dirty="0" smtClean="0"/>
          </a:p>
          <a:p>
            <a:r>
              <a:rPr lang="lv-LV" sz="2000" dirty="0" smtClean="0"/>
              <a:t>Probably it comes from Early Middle </a:t>
            </a:r>
            <a:r>
              <a:rPr lang="lv-LV" sz="2000" dirty="0" err="1" smtClean="0"/>
              <a:t>Age</a:t>
            </a:r>
            <a:r>
              <a:rPr lang="lv-LV" sz="2000" dirty="0" smtClean="0"/>
              <a:t>  </a:t>
            </a:r>
            <a:r>
              <a:rPr lang="lv-LV" sz="2000" dirty="0" err="1" smtClean="0"/>
              <a:t>Scandinavic</a:t>
            </a:r>
            <a:r>
              <a:rPr lang="lv-LV" sz="2000" dirty="0" smtClean="0"/>
              <a:t>, </a:t>
            </a:r>
            <a:r>
              <a:rPr lang="lv-LV" sz="2000" dirty="0" err="1" smtClean="0"/>
              <a:t>Icelandic</a:t>
            </a:r>
            <a:r>
              <a:rPr lang="lv-LV" sz="2000" dirty="0" smtClean="0"/>
              <a:t> and  German tradition. Odin was also believed as a God of hunters and the leader of all the bears.</a:t>
            </a:r>
          </a:p>
          <a:p>
            <a:endParaRPr lang="lv-LV" dirty="0"/>
          </a:p>
        </p:txBody>
      </p:sp>
      <p:pic>
        <p:nvPicPr>
          <p:cNvPr id="5" name="Content Placeholder 4" descr="lacis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3707904" y="1278051"/>
            <a:ext cx="4924076" cy="2827373"/>
          </a:xfrm>
        </p:spPr>
      </p:pic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 err="1" smtClean="0"/>
              <a:t>Christmas</a:t>
            </a:r>
            <a:r>
              <a:rPr lang="lv-LV" b="1" dirty="0" smtClean="0"/>
              <a:t> </a:t>
            </a:r>
            <a:r>
              <a:rPr lang="lv-LV" b="1" dirty="0" err="1" smtClean="0"/>
              <a:t>table</a:t>
            </a:r>
            <a:endParaRPr lang="lv-LV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On </a:t>
            </a:r>
            <a:r>
              <a:rPr lang="lv-LV" dirty="0" smtClean="0"/>
              <a:t>peasant </a:t>
            </a:r>
            <a:r>
              <a:rPr lang="en-US" dirty="0" smtClean="0"/>
              <a:t>C</a:t>
            </a:r>
            <a:r>
              <a:rPr lang="lv-LV" dirty="0" smtClean="0"/>
              <a:t>h</a:t>
            </a:r>
            <a:r>
              <a:rPr lang="en-US" dirty="0" err="1" smtClean="0"/>
              <a:t>ristmas</a:t>
            </a:r>
            <a:r>
              <a:rPr lang="en-US" dirty="0" smtClean="0"/>
              <a:t> table </a:t>
            </a:r>
            <a:r>
              <a:rPr lang="lv-LV" dirty="0" smtClean="0"/>
              <a:t>there </a:t>
            </a:r>
            <a:r>
              <a:rPr lang="en-US" dirty="0" smtClean="0"/>
              <a:t>had to be pig snouts, peas, beans, sausages, pies and other delicious things.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lv-LV" dirty="0"/>
          </a:p>
        </p:txBody>
      </p:sp>
      <p:pic>
        <p:nvPicPr>
          <p:cNvPr id="10242" name="Picture 2" descr="Image result for Ziemassv&amp;emacr;tku &amp;emacr;dien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357298"/>
            <a:ext cx="3857625" cy="2362200"/>
          </a:xfrm>
          <a:prstGeom prst="rect">
            <a:avLst/>
          </a:prstGeom>
          <a:noFill/>
        </p:spPr>
      </p:pic>
      <p:pic>
        <p:nvPicPr>
          <p:cNvPr id="10244" name="Picture 4" descr="Sv&amp;emacr;tki vai &amp;emacr;šanas maratons?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4071942"/>
            <a:ext cx="4991100" cy="2219326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 err="1" smtClean="0"/>
              <a:t>Christmas</a:t>
            </a:r>
            <a:r>
              <a:rPr lang="lv-LV" b="1" dirty="0" smtClean="0"/>
              <a:t> </a:t>
            </a:r>
            <a:r>
              <a:rPr lang="lv-LV" b="1" dirty="0" err="1" smtClean="0"/>
              <a:t>table</a:t>
            </a:r>
            <a:endParaRPr lang="lv-LV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Each dish had its own symbolic meaning</a:t>
            </a:r>
            <a:r>
              <a:rPr lang="lv-LV" dirty="0" smtClean="0"/>
              <a:t>.</a:t>
            </a:r>
          </a:p>
          <a:p>
            <a:r>
              <a:rPr lang="en-US" dirty="0" smtClean="0"/>
              <a:t>Peas and beans</a:t>
            </a:r>
            <a:r>
              <a:rPr lang="lv-LV" dirty="0" smtClean="0"/>
              <a:t> </a:t>
            </a:r>
            <a:r>
              <a:rPr lang="en-US" dirty="0" smtClean="0"/>
              <a:t>– </a:t>
            </a:r>
            <a:r>
              <a:rPr lang="lv-LV" dirty="0" err="1" smtClean="0"/>
              <a:t>brought</a:t>
            </a:r>
            <a:r>
              <a:rPr lang="lv-LV" dirty="0" smtClean="0"/>
              <a:t> a </a:t>
            </a:r>
            <a:r>
              <a:rPr lang="en-US" dirty="0" smtClean="0"/>
              <a:t>lot of money.</a:t>
            </a:r>
          </a:p>
          <a:p>
            <a:r>
              <a:rPr lang="en-US" dirty="0" smtClean="0"/>
              <a:t>They </a:t>
            </a:r>
            <a:r>
              <a:rPr lang="lv-LV" dirty="0" err="1" smtClean="0"/>
              <a:t>had</a:t>
            </a:r>
            <a:r>
              <a:rPr lang="lv-LV" dirty="0" smtClean="0"/>
              <a:t> to </a:t>
            </a:r>
            <a:r>
              <a:rPr lang="lv-LV" dirty="0" err="1" smtClean="0"/>
              <a:t>be</a:t>
            </a:r>
            <a:r>
              <a:rPr lang="en-US" dirty="0" smtClean="0"/>
              <a:t> eat</a:t>
            </a:r>
            <a:r>
              <a:rPr lang="lv-LV" dirty="0" err="1" smtClean="0"/>
              <a:t>en</a:t>
            </a:r>
            <a:r>
              <a:rPr lang="lv-LV" dirty="0" smtClean="0"/>
              <a:t> </a:t>
            </a:r>
            <a:r>
              <a:rPr lang="en-US" dirty="0" smtClean="0"/>
              <a:t>definitely</a:t>
            </a:r>
            <a:r>
              <a:rPr lang="lv-LV" dirty="0" smtClean="0"/>
              <a:t> </a:t>
            </a:r>
            <a:r>
              <a:rPr lang="lv-LV" dirty="0" err="1" smtClean="0"/>
              <a:t>by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midnight</a:t>
            </a:r>
            <a:r>
              <a:rPr lang="en-US" dirty="0" smtClean="0"/>
              <a:t>, not</a:t>
            </a:r>
            <a:r>
              <a:rPr lang="lv-LV" dirty="0" smtClean="0"/>
              <a:t> to</a:t>
            </a:r>
            <a:r>
              <a:rPr lang="en-US" dirty="0" smtClean="0"/>
              <a:t> cry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en-US" dirty="0" smtClean="0"/>
              <a:t>next year.</a:t>
            </a:r>
            <a:endParaRPr lang="lv-LV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9218" name="Picture 2" descr="Image result for Ziemassv&amp;emacr;tku &amp;emacr;dien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928802"/>
            <a:ext cx="3857625" cy="3133726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 err="1" smtClean="0"/>
              <a:t>Christmas</a:t>
            </a:r>
            <a:r>
              <a:rPr lang="lv-LV" b="1" dirty="0" smtClean="0"/>
              <a:t> </a:t>
            </a:r>
            <a:r>
              <a:rPr lang="lv-LV" b="1" dirty="0" err="1" smtClean="0"/>
              <a:t>table</a:t>
            </a:r>
            <a:endParaRPr lang="lv-LV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lv-LV" dirty="0" smtClean="0"/>
              <a:t>Middle Age monks started </a:t>
            </a:r>
            <a:r>
              <a:rPr lang="en-US" dirty="0" smtClean="0"/>
              <a:t>to bake gingerbread cookies and pies and</a:t>
            </a:r>
            <a:r>
              <a:rPr lang="lv-LV" dirty="0" smtClean="0"/>
              <a:t> give them away to poor children, also to peasants.  From the Middle Age comes tradition to</a:t>
            </a:r>
            <a:r>
              <a:rPr lang="en-US" dirty="0" smtClean="0"/>
              <a:t> prepare</a:t>
            </a:r>
            <a:r>
              <a:rPr lang="lv-LV" dirty="0" smtClean="0"/>
              <a:t> also</a:t>
            </a:r>
            <a:r>
              <a:rPr lang="en-US" dirty="0" smtClean="0"/>
              <a:t> a variety of </a:t>
            </a:r>
            <a:r>
              <a:rPr lang="en-US" dirty="0" err="1" smtClean="0"/>
              <a:t>savoury</a:t>
            </a:r>
            <a:r>
              <a:rPr lang="en-US" dirty="0" smtClean="0"/>
              <a:t> and treats. </a:t>
            </a:r>
            <a:endParaRPr lang="lv-LV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8194" name="Picture 2" descr="Image result for pipark&amp;umacr;ka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143116"/>
            <a:ext cx="3857625" cy="289560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v-LV" b="1" dirty="0" smtClean="0"/>
              <a:t>Father Christmas (Ziemsvētku vecītis)</a:t>
            </a:r>
            <a:endParaRPr lang="lv-LV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Children in Latvia </a:t>
            </a:r>
            <a:r>
              <a:rPr lang="lv-LV" dirty="0" smtClean="0"/>
              <a:t> still </a:t>
            </a:r>
            <a:r>
              <a:rPr lang="en-US" dirty="0" smtClean="0"/>
              <a:t>believe </a:t>
            </a:r>
            <a:r>
              <a:rPr lang="lv-LV" dirty="0" smtClean="0"/>
              <a:t>in</a:t>
            </a:r>
            <a:r>
              <a:rPr lang="en-US" dirty="0" smtClean="0"/>
              <a:t>to </a:t>
            </a:r>
            <a:r>
              <a:rPr lang="lv-LV" b="1" dirty="0" smtClean="0"/>
              <a:t>Father Christmas </a:t>
            </a:r>
            <a:r>
              <a:rPr lang="lv-LV" dirty="0" smtClean="0"/>
              <a:t>(</a:t>
            </a:r>
            <a:r>
              <a:rPr lang="en-US" dirty="0" err="1" smtClean="0"/>
              <a:t>Ziemassv</a:t>
            </a:r>
            <a:r>
              <a:rPr lang="lv-LV" dirty="0" smtClean="0"/>
              <a:t>ē</a:t>
            </a:r>
            <a:r>
              <a:rPr lang="en-US" dirty="0" err="1" smtClean="0"/>
              <a:t>tku</a:t>
            </a:r>
            <a:r>
              <a:rPr lang="en-US" dirty="0" smtClean="0"/>
              <a:t> </a:t>
            </a:r>
            <a:r>
              <a:rPr lang="en-US" dirty="0" err="1" smtClean="0"/>
              <a:t>vec</a:t>
            </a:r>
            <a:r>
              <a:rPr lang="lv-LV" dirty="0" smtClean="0"/>
              <a:t>ī</a:t>
            </a:r>
            <a:r>
              <a:rPr lang="en-US" dirty="0" err="1" smtClean="0"/>
              <a:t>tis</a:t>
            </a:r>
            <a:r>
              <a:rPr lang="lv-LV" dirty="0" smtClean="0"/>
              <a:t>) or a gnome, he brings presents and children recite poems to him.</a:t>
            </a:r>
          </a:p>
          <a:p>
            <a:r>
              <a:rPr lang="lv-LV" dirty="0" smtClean="0"/>
              <a:t>The tradition of Father Christmas in Latvia probably comes from  </a:t>
            </a:r>
            <a:r>
              <a:rPr lang="lv-LV" b="1" dirty="0" smtClean="0"/>
              <a:t>Viking time in the Early Middle Age</a:t>
            </a:r>
            <a:r>
              <a:rPr lang="lv-LV" dirty="0" smtClean="0"/>
              <a:t>. Scandinavs bellieved in a gnome </a:t>
            </a:r>
            <a:r>
              <a:rPr lang="lv-LV" i="1" dirty="0" smtClean="0"/>
              <a:t>Tomte </a:t>
            </a:r>
            <a:r>
              <a:rPr lang="lv-LV" dirty="0" smtClean="0"/>
              <a:t>who lives under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threshold</a:t>
            </a:r>
            <a:r>
              <a:rPr lang="lv-LV" dirty="0" smtClean="0"/>
              <a:t> </a:t>
            </a:r>
            <a:r>
              <a:rPr lang="lv-LV" dirty="0" err="1" smtClean="0"/>
              <a:t>of</a:t>
            </a:r>
            <a:r>
              <a:rPr lang="lv-LV" dirty="0" smtClean="0"/>
              <a:t> the house, gives presents to childrebn and </a:t>
            </a:r>
            <a:r>
              <a:rPr lang="lv-LV" dirty="0" err="1" smtClean="0"/>
              <a:t>recites</a:t>
            </a:r>
            <a:r>
              <a:rPr lang="lv-LV" dirty="0" smtClean="0"/>
              <a:t> </a:t>
            </a:r>
            <a:r>
              <a:rPr lang="lv-LV" dirty="0" err="1" smtClean="0"/>
              <a:t>poems</a:t>
            </a:r>
            <a:r>
              <a:rPr lang="lv-LV" dirty="0" smtClean="0"/>
              <a:t> to </a:t>
            </a:r>
            <a:r>
              <a:rPr lang="lv-LV" dirty="0" err="1" smtClean="0"/>
              <a:t>them</a:t>
            </a:r>
            <a:r>
              <a:rPr lang="lv-LV" dirty="0" smtClean="0"/>
              <a:t>, </a:t>
            </a:r>
            <a:r>
              <a:rPr lang="lv-LV" dirty="0" err="1" smtClean="0"/>
              <a:t>so</a:t>
            </a:r>
            <a:r>
              <a:rPr lang="lv-LV" dirty="0" smtClean="0"/>
              <a:t> </a:t>
            </a:r>
            <a:r>
              <a:rPr lang="lv-LV" dirty="0" err="1" smtClean="0"/>
              <a:t>that</a:t>
            </a:r>
            <a:r>
              <a:rPr lang="lv-LV" dirty="0" smtClean="0"/>
              <a:t> </a:t>
            </a:r>
            <a:r>
              <a:rPr lang="lv-LV" dirty="0" err="1" smtClean="0"/>
              <a:t>they</a:t>
            </a:r>
            <a:r>
              <a:rPr lang="lv-LV" dirty="0" smtClean="0"/>
              <a:t> </a:t>
            </a:r>
            <a:r>
              <a:rPr lang="lv-LV" dirty="0" err="1" smtClean="0"/>
              <a:t>guessed</a:t>
            </a:r>
            <a:r>
              <a:rPr lang="lv-LV" dirty="0" smtClean="0"/>
              <a:t> </a:t>
            </a:r>
            <a:r>
              <a:rPr lang="lv-LV" dirty="0" err="1" smtClean="0"/>
              <a:t>what</a:t>
            </a:r>
            <a:r>
              <a:rPr lang="lv-LV" dirty="0" smtClean="0"/>
              <a:t> </a:t>
            </a:r>
            <a:r>
              <a:rPr lang="lv-LV" dirty="0" err="1" smtClean="0"/>
              <a:t>was</a:t>
            </a:r>
            <a:r>
              <a:rPr lang="lv-LV" dirty="0" smtClean="0"/>
              <a:t> </a:t>
            </a:r>
            <a:r>
              <a:rPr lang="lv-LV" dirty="0" err="1" smtClean="0"/>
              <a:t>inside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pack</a:t>
            </a:r>
            <a:r>
              <a:rPr lang="lv-LV" dirty="0" smtClean="0"/>
              <a:t>.</a:t>
            </a:r>
            <a:endParaRPr lang="lv-LV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endParaRPr lang="lv-LV" dirty="0"/>
          </a:p>
        </p:txBody>
      </p:sp>
      <p:pic>
        <p:nvPicPr>
          <p:cNvPr id="8194" name="Picture 2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3440" y="2420888"/>
            <a:ext cx="3757623" cy="2384468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lv-LV" sz="3600" dirty="0" smtClean="0"/>
              <a:t>Nowadays</a:t>
            </a:r>
            <a:r>
              <a:rPr lang="en-US" sz="3600" dirty="0" smtClean="0"/>
              <a:t> </a:t>
            </a:r>
            <a:r>
              <a:rPr lang="en-US" sz="3600" dirty="0" err="1" smtClean="0"/>
              <a:t>Ziemassvētki</a:t>
            </a:r>
            <a:r>
              <a:rPr lang="en-US" sz="3600" dirty="0" smtClean="0"/>
              <a:t> (</a:t>
            </a:r>
            <a:r>
              <a:rPr lang="lv-LV" sz="3600" dirty="0" err="1" smtClean="0"/>
              <a:t>Christmas</a:t>
            </a:r>
            <a:r>
              <a:rPr lang="en-US" sz="3600" dirty="0" smtClean="0"/>
              <a:t>) is </a:t>
            </a:r>
            <a:r>
              <a:rPr lang="lv-LV" sz="3600" dirty="0" smtClean="0"/>
              <a:t>one of the</a:t>
            </a:r>
            <a:r>
              <a:rPr lang="en-US" sz="3600" dirty="0" smtClean="0"/>
              <a:t> most festive occasion</a:t>
            </a:r>
            <a:r>
              <a:rPr lang="lv-LV" sz="3600" dirty="0" smtClean="0"/>
              <a:t>s.</a:t>
            </a:r>
            <a:endParaRPr lang="lv-LV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lv-LV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pPr>
              <a:buNone/>
            </a:pPr>
            <a:r>
              <a:rPr lang="lv-LV" dirty="0" smtClean="0"/>
              <a:t>   </a:t>
            </a:r>
          </a:p>
          <a:p>
            <a:pPr>
              <a:buNone/>
            </a:pPr>
            <a:endParaRPr lang="lv-LV" dirty="0"/>
          </a:p>
          <a:p>
            <a:pPr>
              <a:buNone/>
            </a:pPr>
            <a:r>
              <a:rPr lang="lv-LV" dirty="0" smtClean="0"/>
              <a:t>   </a:t>
            </a:r>
            <a:endParaRPr lang="lv-LV" dirty="0"/>
          </a:p>
        </p:txBody>
      </p:sp>
      <p:pic>
        <p:nvPicPr>
          <p:cNvPr id="25602" name="Picture 2" descr="Image result for ziemassv&amp;emacr;tk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8286808" cy="5176699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/>
          </a:bodyPr>
          <a:lstStyle/>
          <a:p>
            <a:r>
              <a:rPr lang="lv-LV" sz="3200" dirty="0" smtClean="0"/>
              <a:t>Father Christmas, Santa Claus, Weinachtsmann, St.Nicholaus or Budēļu Tēvainis?</a:t>
            </a:r>
            <a:endParaRPr lang="lv-LV" sz="3200" dirty="0"/>
          </a:p>
        </p:txBody>
      </p:sp>
      <p:pic>
        <p:nvPicPr>
          <p:cNvPr id="6" name="Content Placeholder 5" descr="Vecis un Zagari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516981"/>
            <a:ext cx="4038600" cy="26924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lv-LV" dirty="0" smtClean="0"/>
              <a:t>Sometimes naughty children were afraid of thrashing on the Christmas Eve, especially in the Middle Age.</a:t>
            </a:r>
          </a:p>
          <a:p>
            <a:r>
              <a:rPr lang="lv-LV" sz="3100" dirty="0" smtClean="0"/>
              <a:t>Some folklore tradition explorers say – our Leader of the Mumming parade who tried thrash everybody lightely because of </a:t>
            </a:r>
            <a:r>
              <a:rPr lang="lv-LV" sz="3100" dirty="0" err="1" smtClean="0"/>
              <a:t>the</a:t>
            </a:r>
            <a:r>
              <a:rPr lang="lv-LV" sz="3100" dirty="0" smtClean="0"/>
              <a:t> </a:t>
            </a:r>
            <a:r>
              <a:rPr lang="lv-LV" sz="3100" dirty="0" err="1" smtClean="0"/>
              <a:t>blessing</a:t>
            </a:r>
            <a:r>
              <a:rPr lang="lv-LV" sz="3100" dirty="0" smtClean="0"/>
              <a:t>, </a:t>
            </a:r>
            <a:r>
              <a:rPr lang="lv-LV" sz="3100" dirty="0" err="1" smtClean="0"/>
              <a:t>was</a:t>
            </a:r>
            <a:r>
              <a:rPr lang="lv-LV" sz="3100" dirty="0" smtClean="0"/>
              <a:t> mixed with German or Slavic Father Christmas. </a:t>
            </a:r>
            <a:endParaRPr lang="lv-LV" sz="3100" dirty="0"/>
          </a:p>
        </p:txBody>
      </p:sp>
    </p:spTree>
  </p:cSld>
  <p:clrMapOvr>
    <a:masterClrMapping/>
  </p:clrMapOvr>
  <p:transition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 err="1" smtClean="0"/>
              <a:t>Christmas</a:t>
            </a:r>
            <a:r>
              <a:rPr lang="lv-LV" b="1" dirty="0" smtClean="0"/>
              <a:t> </a:t>
            </a:r>
            <a:r>
              <a:rPr lang="lv-LV" b="1" dirty="0" err="1" smtClean="0"/>
              <a:t>tree</a:t>
            </a:r>
            <a:endParaRPr lang="lv-LV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When searching for the historical beginning of the first Christmas tree, one must go very deep into the past. Just like</a:t>
            </a:r>
            <a:r>
              <a:rPr lang="lv-LV" dirty="0" smtClean="0"/>
              <a:t> with the</a:t>
            </a:r>
            <a:r>
              <a:rPr lang="en-US" dirty="0" smtClean="0"/>
              <a:t> </a:t>
            </a:r>
            <a:r>
              <a:rPr lang="lv-LV" dirty="0" smtClean="0"/>
              <a:t>Father</a:t>
            </a:r>
            <a:r>
              <a:rPr lang="en-US" dirty="0" smtClean="0"/>
              <a:t> </a:t>
            </a:r>
            <a:r>
              <a:rPr lang="lv-LV" dirty="0" smtClean="0"/>
              <a:t>Christmas</a:t>
            </a:r>
          </a:p>
          <a:p>
            <a:r>
              <a:rPr lang="lv-LV" dirty="0" smtClean="0"/>
              <a:t>T</a:t>
            </a:r>
            <a:r>
              <a:rPr lang="en-US" dirty="0" smtClean="0"/>
              <a:t>he first Christmas tree was combination of many different facts, legends and customs. </a:t>
            </a:r>
            <a:endParaRPr lang="lv-LV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lv-LV" dirty="0"/>
          </a:p>
        </p:txBody>
      </p:sp>
      <p:pic>
        <p:nvPicPr>
          <p:cNvPr id="6146" name="Picture 2" descr="Image result for pirm&amp;amacr; ziemassv&amp;emacr;tku egl&amp;imacr;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214554"/>
            <a:ext cx="3857625" cy="214312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 smtClean="0"/>
              <a:t>The First Christmas Tree in Riga?</a:t>
            </a:r>
            <a:endParaRPr lang="lv-LV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86238" cy="504351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The first documented use of a tree in winter Christmas celebration was in several locations in Northern Europe</a:t>
            </a:r>
            <a:r>
              <a:rPr lang="lv-LV" dirty="0" smtClean="0"/>
              <a:t>,</a:t>
            </a:r>
            <a:r>
              <a:rPr lang="en-US" dirty="0" smtClean="0"/>
              <a:t> including Estonia and Latvia</a:t>
            </a:r>
            <a:r>
              <a:rPr lang="lv-LV" dirty="0" smtClean="0"/>
              <a:t>.</a:t>
            </a:r>
          </a:p>
          <a:p>
            <a:r>
              <a:rPr lang="lv-LV" b="1" dirty="0" smtClean="0"/>
              <a:t>I</a:t>
            </a:r>
            <a:r>
              <a:rPr lang="en-US" b="1" dirty="0" smtClean="0"/>
              <a:t>n the year 1510 according to documents </a:t>
            </a:r>
            <a:r>
              <a:rPr lang="en-US" dirty="0" smtClean="0"/>
              <a:t>from the Blackheads</a:t>
            </a:r>
            <a:r>
              <a:rPr lang="lv-LV" dirty="0" smtClean="0"/>
              <a:t> </a:t>
            </a:r>
            <a:r>
              <a:rPr lang="en-US" dirty="0" smtClean="0"/>
              <a:t>Fraternity</a:t>
            </a:r>
            <a:r>
              <a:rPr lang="lv-LV" dirty="0" smtClean="0"/>
              <a:t>,</a:t>
            </a:r>
            <a:r>
              <a:rPr lang="en-US" dirty="0" smtClean="0"/>
              <a:t> chronicles and from various sources in Germany</a:t>
            </a:r>
            <a:r>
              <a:rPr lang="lv-LV" dirty="0" smtClean="0"/>
              <a:t>, it appeared in Riga</a:t>
            </a:r>
            <a:r>
              <a:rPr lang="en-US" dirty="0" smtClean="0"/>
              <a:t>.</a:t>
            </a:r>
            <a:endParaRPr lang="lv-LV" dirty="0" smtClean="0"/>
          </a:p>
          <a:p>
            <a:r>
              <a:rPr lang="lv-LV" dirty="0" smtClean="0"/>
              <a:t>More </a:t>
            </a:r>
            <a:r>
              <a:rPr lang="lv-LV" dirty="0" err="1" smtClean="0"/>
              <a:t>about</a:t>
            </a:r>
            <a:r>
              <a:rPr lang="lv-LV" dirty="0" smtClean="0"/>
              <a:t> </a:t>
            </a:r>
            <a:r>
              <a:rPr lang="lv-LV" dirty="0" err="1" smtClean="0"/>
              <a:t>Riga</a:t>
            </a:r>
            <a:r>
              <a:rPr lang="lv-LV" dirty="0" smtClean="0"/>
              <a:t> </a:t>
            </a:r>
            <a:r>
              <a:rPr lang="lv-LV" dirty="0" err="1" smtClean="0"/>
              <a:t>Cristmas</a:t>
            </a:r>
            <a:r>
              <a:rPr lang="lv-LV" dirty="0" smtClean="0"/>
              <a:t> </a:t>
            </a:r>
            <a:r>
              <a:rPr lang="lv-LV" dirty="0" err="1" smtClean="0"/>
              <a:t>tree</a:t>
            </a:r>
            <a:r>
              <a:rPr lang="lv-LV" dirty="0" smtClean="0"/>
              <a:t> : http://www.firstchristmastree.com/</a:t>
            </a:r>
            <a:endParaRPr lang="lv-LV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605" y="2420888"/>
            <a:ext cx="4374455" cy="3087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 smtClean="0"/>
              <a:t>Christmas tree in Latvian Houses</a:t>
            </a:r>
            <a:endParaRPr lang="lv-LV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lv-LV" dirty="0" smtClean="0"/>
              <a:t>     After that the Christmas tree has become the Symbol of this winter celebration. 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presents</a:t>
            </a:r>
            <a:r>
              <a:rPr lang="lv-LV" dirty="0" smtClean="0"/>
              <a:t> </a:t>
            </a:r>
            <a:r>
              <a:rPr lang="lv-LV" dirty="0" err="1" smtClean="0"/>
              <a:t>which</a:t>
            </a:r>
            <a:r>
              <a:rPr lang="lv-LV" dirty="0" smtClean="0"/>
              <a:t> </a:t>
            </a:r>
            <a:r>
              <a:rPr lang="lv-LV" dirty="0" err="1" smtClean="0"/>
              <a:t>were</a:t>
            </a:r>
            <a:r>
              <a:rPr lang="lv-LV" dirty="0" smtClean="0"/>
              <a:t> </a:t>
            </a:r>
            <a:r>
              <a:rPr lang="lv-LV" dirty="0" err="1" smtClean="0"/>
              <a:t>secretly</a:t>
            </a:r>
            <a:r>
              <a:rPr lang="lv-LV" dirty="0" smtClean="0"/>
              <a:t> </a:t>
            </a:r>
            <a:r>
              <a:rPr lang="lv-LV" dirty="0" err="1" smtClean="0"/>
              <a:t>brought</a:t>
            </a:r>
            <a:r>
              <a:rPr lang="lv-LV" dirty="0" smtClean="0"/>
              <a:t> by Father Christmas or Santa Clauss who unfortunately could not visit the </a:t>
            </a:r>
            <a:r>
              <a:rPr lang="lv-LV" dirty="0" err="1" smtClean="0"/>
              <a:t>family</a:t>
            </a:r>
            <a:r>
              <a:rPr lang="lv-LV" dirty="0" smtClean="0"/>
              <a:t> </a:t>
            </a:r>
            <a:r>
              <a:rPr lang="lv-LV" dirty="0" err="1" smtClean="0"/>
              <a:t>personally</a:t>
            </a:r>
            <a:r>
              <a:rPr lang="lv-LV" dirty="0" smtClean="0"/>
              <a:t>, </a:t>
            </a:r>
            <a:r>
              <a:rPr lang="lv-LV" dirty="0" err="1" smtClean="0"/>
              <a:t>were</a:t>
            </a:r>
            <a:r>
              <a:rPr lang="lv-LV" dirty="0" smtClean="0"/>
              <a:t>  </a:t>
            </a:r>
            <a:r>
              <a:rPr lang="lv-LV" dirty="0" err="1" smtClean="0"/>
              <a:t>found</a:t>
            </a:r>
            <a:r>
              <a:rPr lang="lv-LV" dirty="0" smtClean="0"/>
              <a:t> </a:t>
            </a:r>
            <a:r>
              <a:rPr lang="lv-LV" dirty="0" err="1" smtClean="0"/>
              <a:t>under</a:t>
            </a:r>
            <a:r>
              <a:rPr lang="lv-LV" dirty="0" smtClean="0"/>
              <a:t> it.</a:t>
            </a:r>
          </a:p>
          <a:p>
            <a:pPr>
              <a:buNone/>
            </a:pPr>
            <a:r>
              <a:rPr lang="lv-LV" dirty="0" smtClean="0"/>
              <a:t>     </a:t>
            </a:r>
            <a:r>
              <a:rPr lang="lv-LV" dirty="0" err="1" smtClean="0"/>
              <a:t>Although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presents are secretly put </a:t>
            </a:r>
            <a:r>
              <a:rPr lang="lv-LV" dirty="0" err="1" smtClean="0"/>
              <a:t>under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tree when people are </a:t>
            </a:r>
            <a:r>
              <a:rPr lang="lv-LV" dirty="0" err="1" smtClean="0"/>
              <a:t>not</a:t>
            </a:r>
            <a:r>
              <a:rPr lang="lv-LV" dirty="0" smtClean="0"/>
              <a:t> </a:t>
            </a:r>
            <a:r>
              <a:rPr lang="lv-LV" dirty="0" err="1" smtClean="0"/>
              <a:t>around</a:t>
            </a:r>
            <a:r>
              <a:rPr lang="lv-LV" dirty="0" smtClean="0"/>
              <a:t>, </a:t>
            </a:r>
            <a:r>
              <a:rPr lang="lv-LV" dirty="0" err="1" smtClean="0"/>
              <a:t>still</a:t>
            </a:r>
            <a:r>
              <a:rPr lang="lv-LV" dirty="0" smtClean="0"/>
              <a:t> you have to recite a short poem standing next to the Cristmas tree.</a:t>
            </a:r>
            <a:r>
              <a:rPr lang="en-US" dirty="0" smtClean="0"/>
              <a:t> </a:t>
            </a:r>
            <a:endParaRPr lang="lv-LV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endParaRPr lang="lv-LV"/>
          </a:p>
        </p:txBody>
      </p:sp>
      <p:pic>
        <p:nvPicPr>
          <p:cNvPr id="5122" name="Picture 2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2071678"/>
            <a:ext cx="3305175" cy="374332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 err="1" smtClean="0"/>
              <a:t>Old</a:t>
            </a:r>
            <a:r>
              <a:rPr lang="lv-LV" b="1" dirty="0" smtClean="0"/>
              <a:t> </a:t>
            </a:r>
            <a:r>
              <a:rPr lang="lv-LV" b="1" dirty="0" err="1" smtClean="0"/>
              <a:t>Christmas</a:t>
            </a:r>
            <a:r>
              <a:rPr lang="lv-LV" b="1" dirty="0" smtClean="0"/>
              <a:t> </a:t>
            </a:r>
            <a:r>
              <a:rPr lang="lv-LV" b="1" dirty="0" err="1" smtClean="0"/>
              <a:t>beliefs</a:t>
            </a:r>
            <a:endParaRPr lang="lv-LV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lv-LV" dirty="0" err="1" smtClean="0"/>
              <a:t>On</a:t>
            </a:r>
            <a:r>
              <a:rPr lang="lv-LV" dirty="0" smtClean="0"/>
              <a:t> </a:t>
            </a:r>
            <a:r>
              <a:rPr lang="lv-LV" dirty="0" err="1" smtClean="0"/>
              <a:t>Christmas</a:t>
            </a:r>
            <a:r>
              <a:rPr lang="lv-LV" dirty="0" smtClean="0"/>
              <a:t> </a:t>
            </a:r>
            <a:r>
              <a:rPr lang="lv-LV" dirty="0" err="1" smtClean="0"/>
              <a:t>Eve</a:t>
            </a:r>
            <a:r>
              <a:rPr lang="lv-LV" dirty="0" smtClean="0"/>
              <a:t> </a:t>
            </a:r>
            <a:r>
              <a:rPr lang="lv-LV" dirty="0" err="1" smtClean="0"/>
              <a:t>you</a:t>
            </a:r>
            <a:r>
              <a:rPr lang="lv-LV" dirty="0" smtClean="0"/>
              <a:t> </a:t>
            </a:r>
            <a:r>
              <a:rPr lang="lv-LV" dirty="0" err="1" smtClean="0"/>
              <a:t>have</a:t>
            </a:r>
            <a:r>
              <a:rPr lang="lv-LV" dirty="0" smtClean="0"/>
              <a:t> to </a:t>
            </a:r>
            <a:r>
              <a:rPr lang="lv-LV" dirty="0" err="1" smtClean="0"/>
              <a:t>eat</a:t>
            </a:r>
            <a:r>
              <a:rPr lang="lv-LV" dirty="0" smtClean="0"/>
              <a:t> 9 </a:t>
            </a:r>
            <a:r>
              <a:rPr lang="lv-LV" dirty="0" err="1" smtClean="0"/>
              <a:t>different</a:t>
            </a:r>
            <a:r>
              <a:rPr lang="lv-LV" dirty="0" smtClean="0"/>
              <a:t> </a:t>
            </a:r>
            <a:r>
              <a:rPr lang="lv-LV" dirty="0" err="1" smtClean="0"/>
              <a:t>foods</a:t>
            </a:r>
            <a:r>
              <a:rPr lang="lv-LV" dirty="0" smtClean="0"/>
              <a:t> </a:t>
            </a:r>
            <a:r>
              <a:rPr lang="lv-LV" dirty="0" err="1" smtClean="0"/>
              <a:t>then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next</a:t>
            </a:r>
            <a:r>
              <a:rPr lang="lv-LV" dirty="0" smtClean="0"/>
              <a:t> </a:t>
            </a:r>
            <a:r>
              <a:rPr lang="lv-LV" dirty="0" err="1" smtClean="0"/>
              <a:t>year</a:t>
            </a:r>
            <a:r>
              <a:rPr lang="lv-LV" dirty="0" smtClean="0"/>
              <a:t> </a:t>
            </a:r>
            <a:r>
              <a:rPr lang="lv-LV" dirty="0" err="1" smtClean="0"/>
              <a:t>will</a:t>
            </a:r>
            <a:r>
              <a:rPr lang="lv-LV" dirty="0" smtClean="0"/>
              <a:t> </a:t>
            </a:r>
            <a:r>
              <a:rPr lang="lv-LV" dirty="0" err="1" smtClean="0"/>
              <a:t>be</a:t>
            </a:r>
            <a:r>
              <a:rPr lang="lv-LV" dirty="0" smtClean="0"/>
              <a:t> a </a:t>
            </a:r>
            <a:r>
              <a:rPr lang="lv-LV" dirty="0" err="1" smtClean="0"/>
              <a:t>wealthy</a:t>
            </a:r>
            <a:r>
              <a:rPr lang="lv-LV" dirty="0" smtClean="0"/>
              <a:t> </a:t>
            </a:r>
            <a:r>
              <a:rPr lang="lv-LV" dirty="0" err="1" smtClean="0"/>
              <a:t>year</a:t>
            </a:r>
            <a:r>
              <a:rPr lang="lv-LV" dirty="0" smtClean="0"/>
              <a:t>.</a:t>
            </a:r>
          </a:p>
          <a:p>
            <a:r>
              <a:rPr lang="lv-LV" dirty="0" err="1" smtClean="0"/>
              <a:t>On</a:t>
            </a:r>
            <a:r>
              <a:rPr lang="lv-LV" dirty="0" smtClean="0"/>
              <a:t> </a:t>
            </a:r>
            <a:r>
              <a:rPr lang="lv-LV" dirty="0" err="1" smtClean="0"/>
              <a:t>Christmas</a:t>
            </a:r>
            <a:r>
              <a:rPr lang="lv-LV" dirty="0" smtClean="0"/>
              <a:t> </a:t>
            </a:r>
            <a:r>
              <a:rPr lang="lv-LV" dirty="0" err="1" smtClean="0"/>
              <a:t>Eve</a:t>
            </a:r>
            <a:r>
              <a:rPr lang="lv-LV" dirty="0" smtClean="0"/>
              <a:t> </a:t>
            </a:r>
            <a:r>
              <a:rPr lang="lv-LV" dirty="0" err="1" smtClean="0"/>
              <a:t>all</a:t>
            </a:r>
            <a:r>
              <a:rPr lang="lv-LV" dirty="0" smtClean="0"/>
              <a:t> </a:t>
            </a:r>
            <a:r>
              <a:rPr lang="lv-LV" dirty="0" err="1" smtClean="0"/>
              <a:t>candles</a:t>
            </a:r>
            <a:r>
              <a:rPr lang="lv-LV" dirty="0" smtClean="0"/>
              <a:t> </a:t>
            </a:r>
            <a:r>
              <a:rPr lang="lv-LV" dirty="0" err="1" smtClean="0"/>
              <a:t>should</a:t>
            </a:r>
            <a:r>
              <a:rPr lang="lv-LV" dirty="0" smtClean="0"/>
              <a:t> </a:t>
            </a:r>
            <a:r>
              <a:rPr lang="lv-LV" dirty="0" err="1" smtClean="0"/>
              <a:t>burn</a:t>
            </a:r>
            <a:r>
              <a:rPr lang="lv-LV" dirty="0" smtClean="0"/>
              <a:t>, </a:t>
            </a:r>
            <a:r>
              <a:rPr lang="lv-LV" dirty="0" err="1" smtClean="0"/>
              <a:t>so</a:t>
            </a:r>
            <a:r>
              <a:rPr lang="lv-LV" dirty="0" smtClean="0"/>
              <a:t> </a:t>
            </a:r>
            <a:r>
              <a:rPr lang="lv-LV" dirty="0" err="1" smtClean="0"/>
              <a:t>that</a:t>
            </a:r>
            <a:r>
              <a:rPr lang="lv-LV" dirty="0" smtClean="0"/>
              <a:t> </a:t>
            </a:r>
            <a:r>
              <a:rPr lang="lv-LV" dirty="0" err="1" smtClean="0"/>
              <a:t>Mother</a:t>
            </a:r>
            <a:r>
              <a:rPr lang="lv-LV" dirty="0" smtClean="0"/>
              <a:t> </a:t>
            </a:r>
            <a:r>
              <a:rPr lang="lv-LV" dirty="0" err="1" smtClean="0"/>
              <a:t>Good</a:t>
            </a:r>
            <a:r>
              <a:rPr lang="lv-LV" dirty="0" smtClean="0"/>
              <a:t> </a:t>
            </a:r>
            <a:r>
              <a:rPr lang="lv-LV" dirty="0" err="1" smtClean="0"/>
              <a:t>Fortune</a:t>
            </a:r>
            <a:r>
              <a:rPr lang="lv-LV" dirty="0" smtClean="0"/>
              <a:t> </a:t>
            </a:r>
            <a:r>
              <a:rPr lang="lv-LV" dirty="0" err="1" smtClean="0"/>
              <a:t>saw</a:t>
            </a:r>
            <a:r>
              <a:rPr lang="lv-LV" dirty="0" smtClean="0"/>
              <a:t>  </a:t>
            </a:r>
            <a:r>
              <a:rPr lang="lv-LV" dirty="0" err="1" smtClean="0"/>
              <a:t>her</a:t>
            </a:r>
            <a:r>
              <a:rPr lang="lv-LV" dirty="0" smtClean="0"/>
              <a:t> </a:t>
            </a:r>
            <a:r>
              <a:rPr lang="lv-LV" dirty="0" err="1" smtClean="0"/>
              <a:t>way</a:t>
            </a:r>
            <a:r>
              <a:rPr lang="lv-LV" dirty="0" smtClean="0"/>
              <a:t> </a:t>
            </a:r>
            <a:r>
              <a:rPr lang="lv-LV" dirty="0" err="1" smtClean="0"/>
              <a:t>where</a:t>
            </a:r>
            <a:r>
              <a:rPr lang="lv-LV" dirty="0" smtClean="0"/>
              <a:t> to </a:t>
            </a:r>
            <a:r>
              <a:rPr lang="lv-LV" dirty="0" err="1" smtClean="0"/>
              <a:t>walk</a:t>
            </a:r>
            <a:r>
              <a:rPr lang="lv-LV" dirty="0" smtClean="0"/>
              <a:t>.</a:t>
            </a:r>
          </a:p>
          <a:p>
            <a:r>
              <a:rPr lang="lv-LV" dirty="0" err="1" smtClean="0"/>
              <a:t>Keep</a:t>
            </a:r>
            <a:r>
              <a:rPr lang="lv-LV" dirty="0" smtClean="0"/>
              <a:t> </a:t>
            </a:r>
            <a:r>
              <a:rPr lang="lv-LV" dirty="0" err="1" smtClean="0"/>
              <a:t>bread</a:t>
            </a:r>
            <a:r>
              <a:rPr lang="lv-LV" dirty="0" smtClean="0"/>
              <a:t>, salt </a:t>
            </a:r>
            <a:r>
              <a:rPr lang="lv-LV" dirty="0" err="1" smtClean="0"/>
              <a:t>and</a:t>
            </a:r>
            <a:r>
              <a:rPr lang="lv-LV" dirty="0" smtClean="0"/>
              <a:t> </a:t>
            </a:r>
            <a:r>
              <a:rPr lang="lv-LV" dirty="0" err="1" smtClean="0"/>
              <a:t>fire</a:t>
            </a:r>
            <a:r>
              <a:rPr lang="lv-LV" dirty="0" smtClean="0"/>
              <a:t> </a:t>
            </a:r>
            <a:r>
              <a:rPr lang="lv-LV" dirty="0" err="1" smtClean="0"/>
              <a:t>on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table</a:t>
            </a:r>
            <a:r>
              <a:rPr lang="lv-LV" dirty="0" smtClean="0"/>
              <a:t> </a:t>
            </a:r>
            <a:r>
              <a:rPr lang="lv-LV" dirty="0" err="1" smtClean="0"/>
              <a:t>on</a:t>
            </a:r>
            <a:r>
              <a:rPr lang="lv-LV" dirty="0" smtClean="0"/>
              <a:t> </a:t>
            </a:r>
            <a:r>
              <a:rPr lang="lv-LV" dirty="0" err="1" smtClean="0"/>
              <a:t>Christmas</a:t>
            </a:r>
            <a:r>
              <a:rPr lang="lv-LV" dirty="0" smtClean="0"/>
              <a:t> </a:t>
            </a:r>
            <a:r>
              <a:rPr lang="lv-LV" dirty="0" err="1" smtClean="0"/>
              <a:t>Eve</a:t>
            </a:r>
            <a:r>
              <a:rPr lang="lv-LV" dirty="0" smtClean="0"/>
              <a:t> , </a:t>
            </a:r>
            <a:r>
              <a:rPr lang="lv-LV" dirty="0" err="1" smtClean="0"/>
              <a:t>then</a:t>
            </a:r>
            <a:r>
              <a:rPr lang="lv-LV" dirty="0" smtClean="0"/>
              <a:t> </a:t>
            </a:r>
            <a:r>
              <a:rPr lang="lv-LV" dirty="0" err="1" smtClean="0"/>
              <a:t>next</a:t>
            </a:r>
            <a:r>
              <a:rPr lang="lv-LV" dirty="0" smtClean="0"/>
              <a:t> </a:t>
            </a:r>
            <a:r>
              <a:rPr lang="lv-LV" dirty="0" err="1" smtClean="0"/>
              <a:t>year</a:t>
            </a:r>
            <a:r>
              <a:rPr lang="lv-LV" dirty="0" smtClean="0"/>
              <a:t> </a:t>
            </a:r>
            <a:r>
              <a:rPr lang="lv-LV" dirty="0" err="1" smtClean="0"/>
              <a:t>will</a:t>
            </a:r>
            <a:r>
              <a:rPr lang="lv-LV" dirty="0" smtClean="0"/>
              <a:t> </a:t>
            </a:r>
            <a:r>
              <a:rPr lang="lv-LV" dirty="0" err="1" smtClean="0"/>
              <a:t>be</a:t>
            </a:r>
            <a:r>
              <a:rPr lang="lv-LV" dirty="0" smtClean="0"/>
              <a:t> </a:t>
            </a:r>
            <a:r>
              <a:rPr lang="lv-LV" dirty="0" err="1" smtClean="0"/>
              <a:t>boon</a:t>
            </a:r>
            <a:r>
              <a:rPr lang="lv-LV" dirty="0" smtClean="0"/>
              <a:t>.</a:t>
            </a:r>
            <a:endParaRPr lang="lv-LV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lv-LV" dirty="0"/>
          </a:p>
        </p:txBody>
      </p:sp>
      <p:pic>
        <p:nvPicPr>
          <p:cNvPr id="4098" name="Picture 2" descr="Image result for ziemassv&amp;emacr;tku egl&amp;imacr;te d&amp;amacr;vanas viduslaik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2000240"/>
            <a:ext cx="2809875" cy="374332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lv-LV" dirty="0" smtClean="0"/>
              <a:t>References</a:t>
            </a:r>
            <a:endParaRPr lang="lv-LV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500034" y="1600200"/>
            <a:ext cx="7500990" cy="4525963"/>
          </a:xfrm>
        </p:spPr>
        <p:txBody>
          <a:bodyPr/>
          <a:lstStyle/>
          <a:p>
            <a:r>
              <a:rPr lang="lv-LV" dirty="0" smtClean="0">
                <a:hlinkClick r:id="rId2"/>
              </a:rPr>
              <a:t>http://www.firstchristmastree.com/</a:t>
            </a:r>
            <a:endParaRPr lang="lv-LV" dirty="0" smtClean="0"/>
          </a:p>
          <a:p>
            <a:r>
              <a:rPr lang="lv-LV" dirty="0" smtClean="0">
                <a:hlinkClick r:id="rId3"/>
              </a:rPr>
              <a:t>https://lv.wikipedia.org/wiki/Ziemassv%C4%93tki</a:t>
            </a:r>
            <a:endParaRPr lang="lv-LV" dirty="0" smtClean="0"/>
          </a:p>
          <a:p>
            <a:r>
              <a:rPr lang="lv-LV" dirty="0" smtClean="0">
                <a:hlinkClick r:id="rId4"/>
              </a:rPr>
              <a:t>http://folklora.lv/skola/ziemassvetki.shtml</a:t>
            </a:r>
            <a:endParaRPr lang="lv-LV" dirty="0" smtClean="0"/>
          </a:p>
          <a:p>
            <a:r>
              <a:rPr lang="lv-LV" dirty="0" smtClean="0">
                <a:hlinkClick r:id="rId5"/>
              </a:rPr>
              <a:t>http://epadomi.lv/ziemassvetki/ziemassvetki_fakti/28112010-ziemassvetku_tradicijas_latvija_un_citur_</a:t>
            </a:r>
            <a:endParaRPr lang="lv-LV" dirty="0" smtClean="0"/>
          </a:p>
          <a:p>
            <a:endParaRPr lang="lv-LV" dirty="0" smtClean="0"/>
          </a:p>
          <a:p>
            <a:endParaRPr lang="lv-LV" dirty="0" smtClean="0"/>
          </a:p>
          <a:p>
            <a:endParaRPr lang="lv-LV" dirty="0" smtClean="0"/>
          </a:p>
          <a:p>
            <a:endParaRPr lang="lv-LV" dirty="0" smtClean="0"/>
          </a:p>
          <a:p>
            <a:endParaRPr lang="lv-LV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85852" y="2214554"/>
            <a:ext cx="70009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sz="3600" dirty="0" smtClean="0">
                <a:solidFill>
                  <a:schemeClr val="bg2"/>
                </a:solidFill>
                <a:hlinkClick r:id="rId2"/>
              </a:rPr>
              <a:t>http://www.latvia.eu/traditions/traditional-festivities</a:t>
            </a:r>
            <a:endParaRPr lang="lv-LV" sz="3600" dirty="0" smtClean="0">
              <a:solidFill>
                <a:schemeClr val="bg2"/>
              </a:solidFill>
            </a:endParaRPr>
          </a:p>
          <a:p>
            <a:r>
              <a:rPr lang="lv-LV" sz="3600" dirty="0" smtClean="0">
                <a:solidFill>
                  <a:schemeClr val="bg2"/>
                </a:solidFill>
                <a:hlinkClick r:id="rId3"/>
              </a:rPr>
              <a:t>https://www.whychristmas.com/cultures/latvia.shtml</a:t>
            </a:r>
            <a:endParaRPr lang="lv-LV" sz="3600" dirty="0" smtClean="0">
              <a:solidFill>
                <a:schemeClr val="bg2"/>
              </a:solidFill>
            </a:endParaRPr>
          </a:p>
          <a:p>
            <a:r>
              <a:rPr lang="lv-LV" sz="3600" i="1" dirty="0" err="1" smtClean="0">
                <a:solidFill>
                  <a:schemeClr val="bg2"/>
                </a:solidFill>
                <a:hlinkClick r:id="rId4"/>
              </a:rPr>
              <a:t>www</a:t>
            </a:r>
            <a:r>
              <a:rPr lang="lv-LV" sz="3600" i="1" dirty="0" smtClean="0">
                <a:solidFill>
                  <a:schemeClr val="bg2"/>
                </a:solidFill>
                <a:hlinkClick r:id="rId4"/>
              </a:rPr>
              <a:t>. </a:t>
            </a:r>
            <a:r>
              <a:rPr lang="lv-LV" sz="3600" i="1" dirty="0" err="1" smtClean="0">
                <a:solidFill>
                  <a:schemeClr val="bg2"/>
                </a:solidFill>
                <a:hlinkClick r:id="rId4"/>
              </a:rPr>
              <a:t>pavilosta.lv</a:t>
            </a:r>
            <a:r>
              <a:rPr lang="lv-LV" sz="3600" i="1" dirty="0" smtClean="0">
                <a:solidFill>
                  <a:schemeClr val="bg2"/>
                </a:solidFill>
                <a:hlinkClick r:id="rId4"/>
              </a:rPr>
              <a:t>/</a:t>
            </a:r>
            <a:r>
              <a:rPr lang="lv-LV" sz="3600" i="1" dirty="0" err="1" smtClean="0">
                <a:solidFill>
                  <a:schemeClr val="bg2"/>
                </a:solidFill>
                <a:hlinkClick r:id="rId4"/>
              </a:rPr>
              <a:t>upload</a:t>
            </a:r>
            <a:r>
              <a:rPr lang="lv-LV" sz="3600" i="1" dirty="0" smtClean="0">
                <a:solidFill>
                  <a:schemeClr val="bg2"/>
                </a:solidFill>
                <a:hlinkClick r:id="rId4"/>
              </a:rPr>
              <a:t>/ieraksti/</a:t>
            </a:r>
            <a:r>
              <a:rPr lang="lv-LV" sz="3600" i="1" dirty="0" err="1" smtClean="0">
                <a:solidFill>
                  <a:schemeClr val="bg2"/>
                </a:solidFill>
                <a:hlinkClick r:id="rId4"/>
              </a:rPr>
              <a:t>ziemassvtki_m.l</a:t>
            </a:r>
            <a:r>
              <a:rPr lang="lv-LV" sz="3600" i="1" dirty="0" smtClean="0">
                <a:solidFill>
                  <a:schemeClr val="bg2"/>
                </a:solidFill>
                <a:hlinkClick r:id="rId4"/>
              </a:rPr>
              <a:t>..</a:t>
            </a:r>
            <a:r>
              <a:rPr lang="lv-LV" sz="3600" i="1" dirty="0" err="1" smtClean="0">
                <a:solidFill>
                  <a:schemeClr val="bg2"/>
                </a:solidFill>
                <a:hlinkClick r:id="rId4"/>
              </a:rPr>
              <a:t>ppsx</a:t>
            </a:r>
            <a:endParaRPr lang="lv-LV" sz="3600" dirty="0">
              <a:solidFill>
                <a:schemeClr val="bg2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References</a:t>
            </a:r>
            <a:endParaRPr lang="lv-LV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4886">
            <a:off x="-43101" y="4164901"/>
            <a:ext cx="6062935" cy="150876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2684" y="1500174"/>
            <a:ext cx="5445457" cy="2266609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lv-LV" sz="5400" b="1" dirty="0"/>
          </a:p>
        </p:txBody>
      </p:sp>
      <p:sp>
        <p:nvSpPr>
          <p:cNvPr id="4" name="Rectangle 3"/>
          <p:cNvSpPr/>
          <p:nvPr/>
        </p:nvSpPr>
        <p:spPr>
          <a:xfrm>
            <a:off x="2214546" y="528628"/>
            <a:ext cx="4572032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endParaRPr lang="lv-LV" sz="5400" b="1" dirty="0" smtClean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r>
              <a:rPr lang="lv-LV" sz="5400" b="1" dirty="0" err="1" smtClean="0">
                <a:solidFill>
                  <a:prstClr val="black"/>
                </a:solidFill>
              </a:rPr>
              <a:t>Thank</a:t>
            </a:r>
            <a:r>
              <a:rPr lang="lv-LV" sz="5400" b="1" dirty="0" smtClean="0">
                <a:solidFill>
                  <a:prstClr val="black"/>
                </a:solidFill>
              </a:rPr>
              <a:t> </a:t>
            </a:r>
            <a:r>
              <a:rPr lang="lv-LV" sz="5400" b="1" dirty="0" err="1" smtClean="0">
                <a:solidFill>
                  <a:prstClr val="black"/>
                </a:solidFill>
              </a:rPr>
              <a:t>You</a:t>
            </a:r>
            <a:r>
              <a:rPr lang="lv-LV" sz="5400" b="1" dirty="0" smtClean="0">
                <a:solidFill>
                  <a:prstClr val="black"/>
                </a:solidFill>
              </a:rPr>
              <a:t> </a:t>
            </a:r>
            <a:r>
              <a:rPr lang="lv-LV" sz="5400" b="1" dirty="0" err="1" smtClean="0">
                <a:solidFill>
                  <a:prstClr val="black"/>
                </a:solidFill>
              </a:rPr>
              <a:t>for</a:t>
            </a:r>
            <a:r>
              <a:rPr lang="lv-LV" sz="5400" b="1" dirty="0" smtClean="0">
                <a:solidFill>
                  <a:prstClr val="black"/>
                </a:solidFill>
              </a:rPr>
              <a:t> </a:t>
            </a:r>
            <a:r>
              <a:rPr lang="lv-LV" sz="5400" b="1" dirty="0" err="1" smtClean="0">
                <a:solidFill>
                  <a:prstClr val="black"/>
                </a:solidFill>
              </a:rPr>
              <a:t>attention</a:t>
            </a:r>
            <a:r>
              <a:rPr lang="lv-LV" sz="5400" b="1" dirty="0" smtClean="0">
                <a:solidFill>
                  <a:prstClr val="black"/>
                </a:solidFill>
              </a:rPr>
              <a:t>!</a:t>
            </a:r>
            <a:endParaRPr lang="lv-LV" sz="5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42917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v-LV" smtClean="0"/>
              <a:t>Three ways of Celebrating Christmas in Middle Ages in Latvia</a:t>
            </a:r>
            <a:endParaRPr lang="lv-LV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5122912" cy="4641379"/>
          </a:xfrm>
        </p:spPr>
        <p:txBody>
          <a:bodyPr>
            <a:normAutofit fontScale="85000" lnSpcReduction="20000"/>
          </a:bodyPr>
          <a:lstStyle/>
          <a:p>
            <a:r>
              <a:rPr lang="lv-LV" dirty="0" smtClean="0"/>
              <a:t>The first and the most widespread Christmas celebration tradition among Latvian peasants that probably during the Viking age 10th to 13th century had mixed with the ancient traditions in </a:t>
            </a:r>
            <a:r>
              <a:rPr lang="lv-LV" dirty="0" err="1" smtClean="0"/>
              <a:t>Baltic</a:t>
            </a:r>
            <a:r>
              <a:rPr lang="lv-LV" dirty="0" smtClean="0"/>
              <a:t> </a:t>
            </a:r>
            <a:r>
              <a:rPr lang="lv-LV" dirty="0" err="1" smtClean="0"/>
              <a:t>tribes</a:t>
            </a:r>
            <a:r>
              <a:rPr lang="lv-LV" dirty="0" smtClean="0"/>
              <a:t>; </a:t>
            </a:r>
          </a:p>
          <a:p>
            <a:r>
              <a:rPr lang="lv-LV" dirty="0" smtClean="0"/>
              <a:t>The Chatolic, </a:t>
            </a:r>
            <a:r>
              <a:rPr lang="lv-LV" dirty="0" err="1" smtClean="0"/>
              <a:t>later</a:t>
            </a:r>
            <a:r>
              <a:rPr lang="lv-LV" dirty="0" smtClean="0"/>
              <a:t> </a:t>
            </a:r>
            <a:r>
              <a:rPr lang="lv-LV" dirty="0" err="1" smtClean="0"/>
              <a:t>Lutheran</a:t>
            </a:r>
            <a:r>
              <a:rPr lang="lv-LV" dirty="0" smtClean="0"/>
              <a:t>, </a:t>
            </a:r>
            <a:r>
              <a:rPr lang="lv-LV" dirty="0" err="1" smtClean="0"/>
              <a:t>tradition</a:t>
            </a:r>
            <a:r>
              <a:rPr lang="lv-LV" dirty="0" smtClean="0"/>
              <a:t> which came from the first missionaries and </a:t>
            </a:r>
            <a:r>
              <a:rPr lang="lv-LV" dirty="0" err="1" smtClean="0"/>
              <a:t>religious</a:t>
            </a:r>
            <a:r>
              <a:rPr lang="lv-LV" dirty="0" smtClean="0"/>
              <a:t> </a:t>
            </a:r>
            <a:r>
              <a:rPr lang="lv-LV" dirty="0" err="1" smtClean="0"/>
              <a:t>clergy</a:t>
            </a:r>
            <a:r>
              <a:rPr lang="lv-LV" dirty="0" smtClean="0"/>
              <a:t>;</a:t>
            </a:r>
          </a:p>
          <a:p>
            <a:r>
              <a:rPr lang="lv-LV" dirty="0" smtClean="0"/>
              <a:t>The  youth Middle Age urbanic tradition that was taken up mostly by the youth of German patriciates and was connected with the Blackheads </a:t>
            </a:r>
            <a:r>
              <a:rPr lang="lv-LV" dirty="0" err="1" smtClean="0"/>
              <a:t>and</a:t>
            </a:r>
            <a:r>
              <a:rPr lang="lv-LV" dirty="0" smtClean="0"/>
              <a:t> </a:t>
            </a:r>
            <a:r>
              <a:rPr lang="lv-LV" dirty="0" err="1" smtClean="0"/>
              <a:t>Great</a:t>
            </a:r>
            <a:r>
              <a:rPr lang="lv-LV" dirty="0" smtClean="0"/>
              <a:t> Guild. </a:t>
            </a:r>
          </a:p>
          <a:p>
            <a:endParaRPr lang="lv-LV" dirty="0" smtClean="0"/>
          </a:p>
          <a:p>
            <a:endParaRPr lang="lv-LV" dirty="0"/>
          </a:p>
        </p:txBody>
      </p:sp>
      <p:pic>
        <p:nvPicPr>
          <p:cNvPr id="11" name="Content Placeholder 10" descr="Christmas tre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643638" y="1600200"/>
            <a:ext cx="2620888" cy="2620888"/>
          </a:xfrm>
        </p:spPr>
      </p:pic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 smtClean="0"/>
              <a:t>Christmas in Church Tradition</a:t>
            </a:r>
            <a:endParaRPr lang="lv-LV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lv-LV" dirty="0" smtClean="0"/>
              <a:t>Christ child</a:t>
            </a:r>
            <a:r>
              <a:rPr lang="en-US" dirty="0" smtClean="0"/>
              <a:t>’s birth</a:t>
            </a:r>
            <a:r>
              <a:rPr lang="lv-LV" dirty="0" smtClean="0"/>
              <a:t> celebration was</a:t>
            </a:r>
            <a:r>
              <a:rPr lang="en-US" dirty="0" smtClean="0"/>
              <a:t> gradually mixed  with the Latvian ancient winter solstice</a:t>
            </a:r>
            <a:r>
              <a:rPr lang="lv-LV" dirty="0" smtClean="0"/>
              <a:t> </a:t>
            </a:r>
            <a:r>
              <a:rPr lang="en-US" dirty="0" smtClean="0"/>
              <a:t>in the Middle </a:t>
            </a:r>
            <a:r>
              <a:rPr lang="lv-LV" dirty="0" smtClean="0"/>
              <a:t>A</a:t>
            </a:r>
            <a:r>
              <a:rPr lang="en-US" dirty="0" err="1" smtClean="0"/>
              <a:t>ge</a:t>
            </a:r>
            <a:r>
              <a:rPr lang="lv-LV" dirty="0" smtClean="0"/>
              <a:t>. </a:t>
            </a:r>
          </a:p>
          <a:p>
            <a:r>
              <a:rPr lang="lv-LV" dirty="0" smtClean="0"/>
              <a:t>In the Early Middle </a:t>
            </a:r>
            <a:r>
              <a:rPr lang="lv-LV" dirty="0" err="1" smtClean="0"/>
              <a:t>Age</a:t>
            </a:r>
            <a:r>
              <a:rPr lang="lv-LV" dirty="0" smtClean="0"/>
              <a:t> </a:t>
            </a:r>
            <a:r>
              <a:rPr lang="lv-LV" dirty="0" err="1" smtClean="0"/>
              <a:t>Christmas</a:t>
            </a:r>
            <a:r>
              <a:rPr lang="lv-LV" dirty="0" smtClean="0"/>
              <a:t> was probably celebrated according to Roma July calender, </a:t>
            </a:r>
            <a:r>
              <a:rPr lang="lv-LV" dirty="0" err="1" smtClean="0"/>
              <a:t>but</a:t>
            </a:r>
            <a:r>
              <a:rPr lang="lv-LV" dirty="0" smtClean="0"/>
              <a:t>, </a:t>
            </a:r>
            <a:r>
              <a:rPr lang="lv-LV" dirty="0" err="1" smtClean="0"/>
              <a:t>since</a:t>
            </a:r>
            <a:r>
              <a:rPr lang="lv-LV" dirty="0" smtClean="0"/>
              <a:t> </a:t>
            </a:r>
            <a:r>
              <a:rPr lang="lv-LV" dirty="0" err="1" smtClean="0"/>
              <a:t>the</a:t>
            </a:r>
            <a:r>
              <a:rPr lang="lv-LV" dirty="0" smtClean="0"/>
              <a:t> end of  16 </a:t>
            </a:r>
            <a:r>
              <a:rPr lang="lv-LV" dirty="0" err="1" smtClean="0"/>
              <a:t>th</a:t>
            </a:r>
            <a:r>
              <a:rPr lang="lv-LV" dirty="0" smtClean="0"/>
              <a:t> </a:t>
            </a:r>
            <a:r>
              <a:rPr lang="lv-LV" dirty="0" err="1" smtClean="0"/>
              <a:t>century</a:t>
            </a:r>
            <a:r>
              <a:rPr lang="lv-LV" dirty="0" smtClean="0"/>
              <a:t>, it was subdued to the newly invented Georgian calender.</a:t>
            </a:r>
          </a:p>
          <a:p>
            <a:r>
              <a:rPr lang="en-US" dirty="0" smtClean="0"/>
              <a:t> </a:t>
            </a:r>
            <a:r>
              <a:rPr lang="lv-LV" dirty="0" smtClean="0"/>
              <a:t>C</a:t>
            </a:r>
            <a:r>
              <a:rPr lang="en-US" dirty="0" err="1" smtClean="0"/>
              <a:t>elebration</a:t>
            </a:r>
            <a:r>
              <a:rPr lang="lv-LV" dirty="0" smtClean="0"/>
              <a:t> i</a:t>
            </a:r>
            <a:r>
              <a:rPr lang="en-US" dirty="0" smtClean="0"/>
              <a:t>s no longer celebrated at the right, astronomical solstice day</a:t>
            </a:r>
            <a:r>
              <a:rPr lang="lv-LV" dirty="0" smtClean="0"/>
              <a:t> that was about D</a:t>
            </a:r>
            <a:r>
              <a:rPr lang="en-US" dirty="0" err="1" smtClean="0"/>
              <a:t>ecember</a:t>
            </a:r>
            <a:r>
              <a:rPr lang="lv-LV" dirty="0" smtClean="0"/>
              <a:t> 22</a:t>
            </a:r>
            <a:r>
              <a:rPr lang="lv-LV" baseline="30000" dirty="0" smtClean="0"/>
              <a:t>nd</a:t>
            </a:r>
            <a:r>
              <a:rPr lang="en-US" dirty="0" smtClean="0"/>
              <a:t>, but on the December</a:t>
            </a:r>
            <a:r>
              <a:rPr lang="lv-LV" dirty="0" smtClean="0"/>
              <a:t> </a:t>
            </a:r>
            <a:r>
              <a:rPr lang="en-US" dirty="0" smtClean="0"/>
              <a:t>24</a:t>
            </a:r>
            <a:r>
              <a:rPr lang="en-US" baseline="30000" dirty="0" smtClean="0"/>
              <a:t>th</a:t>
            </a:r>
            <a:r>
              <a:rPr lang="en-US" dirty="0" smtClean="0"/>
              <a:t>.</a:t>
            </a:r>
            <a:endParaRPr lang="lv-LV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endParaRPr lang="lv-LV" dirty="0"/>
          </a:p>
        </p:txBody>
      </p:sp>
      <p:pic>
        <p:nvPicPr>
          <p:cNvPr id="20482" name="Picture 2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3332" y="1772816"/>
            <a:ext cx="4160608" cy="312302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 err="1" smtClean="0"/>
              <a:t>Christmas</a:t>
            </a:r>
            <a:r>
              <a:rPr lang="lv-LV" b="1" dirty="0" smtClean="0"/>
              <a:t> </a:t>
            </a:r>
            <a:r>
              <a:rPr lang="lv-LV" b="1" dirty="0" err="1" smtClean="0"/>
              <a:t>song</a:t>
            </a:r>
            <a:endParaRPr lang="lv-LV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For many Latvians</a:t>
            </a:r>
            <a:r>
              <a:rPr lang="lv-LV" dirty="0" smtClean="0"/>
              <a:t>,</a:t>
            </a:r>
            <a:r>
              <a:rPr lang="en-US" dirty="0" smtClean="0"/>
              <a:t> this time of the </a:t>
            </a:r>
            <a:r>
              <a:rPr lang="lv-LV" dirty="0" smtClean="0"/>
              <a:t>year </a:t>
            </a:r>
            <a:r>
              <a:rPr lang="en-US" dirty="0" smtClean="0"/>
              <a:t>is also associated with pre- </a:t>
            </a:r>
            <a:r>
              <a:rPr lang="lv-LV" dirty="0" smtClean="0"/>
              <a:t>c</a:t>
            </a:r>
            <a:r>
              <a:rPr lang="en-US" dirty="0" err="1" smtClean="0"/>
              <a:t>hristian</a:t>
            </a:r>
            <a:r>
              <a:rPr lang="en-US" dirty="0" smtClean="0"/>
              <a:t> traditions and rituals reflected in ancient folk songs and observed in a variety of </a:t>
            </a:r>
            <a:r>
              <a:rPr lang="en-US" dirty="0" err="1" smtClean="0"/>
              <a:t>colourful</a:t>
            </a:r>
            <a:r>
              <a:rPr lang="en-US" dirty="0" smtClean="0"/>
              <a:t> ways.</a:t>
            </a:r>
            <a:endParaRPr lang="lv-LV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lv-LV" dirty="0" smtClean="0"/>
              <a:t>Pūti, pūti, </a:t>
            </a:r>
            <a:r>
              <a:rPr lang="lv-LV" dirty="0" err="1" smtClean="0"/>
              <a:t>ziemelīti</a:t>
            </a:r>
            <a:endParaRPr lang="lv-LV" dirty="0" smtClean="0"/>
          </a:p>
          <a:p>
            <a:pPr>
              <a:buNone/>
            </a:pPr>
            <a:r>
              <a:rPr lang="lv-LV" dirty="0" smtClean="0">
                <a:hlinkClick r:id="rId2"/>
              </a:rPr>
              <a:t>https://www.youtube.com/watch?v=PZRXTF5hvy8</a:t>
            </a:r>
            <a:endParaRPr lang="lv-LV" dirty="0" smtClean="0"/>
          </a:p>
          <a:p>
            <a:pPr>
              <a:buNone/>
            </a:pPr>
            <a:endParaRPr lang="lv-LV" dirty="0" smtClean="0"/>
          </a:p>
          <a:p>
            <a:pPr>
              <a:buNone/>
            </a:pPr>
            <a:r>
              <a:rPr lang="lv-LV" dirty="0" smtClean="0">
                <a:hlinkClick r:id="rId3"/>
              </a:rPr>
              <a:t>https://www.youtube.com/watch?v=1GF2vlZF9ac</a:t>
            </a:r>
            <a:endParaRPr lang="lv-LV" dirty="0" smtClean="0"/>
          </a:p>
          <a:p>
            <a:pPr>
              <a:buNone/>
            </a:pPr>
            <a:r>
              <a:rPr lang="lv-LV" dirty="0" smtClean="0">
                <a:hlinkClick r:id="rId4"/>
              </a:rPr>
              <a:t>https://www.youtube.com/watch?v=eWN0IcFNKJ4</a:t>
            </a:r>
            <a:endParaRPr lang="lv-LV" dirty="0" smtClean="0"/>
          </a:p>
          <a:p>
            <a:pPr>
              <a:buNone/>
            </a:pPr>
            <a:endParaRPr lang="lv-LV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/>
          <a:lstStyle/>
          <a:p>
            <a:r>
              <a:rPr lang="lv-LV" b="1" dirty="0" smtClean="0"/>
              <a:t>Winter Solisticate</a:t>
            </a:r>
            <a:endParaRPr lang="lv-LV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The winter solstice</a:t>
            </a:r>
            <a:r>
              <a:rPr lang="lv-LV" dirty="0" smtClean="0"/>
              <a:t> among peasants in Middle age</a:t>
            </a:r>
            <a:r>
              <a:rPr lang="en-US" dirty="0" smtClean="0"/>
              <a:t> was </a:t>
            </a:r>
            <a:r>
              <a:rPr lang="lv-LV" dirty="0" smtClean="0"/>
              <a:t>still </a:t>
            </a:r>
            <a:r>
              <a:rPr lang="en-US" dirty="0" smtClean="0"/>
              <a:t>celebrated when the night was </a:t>
            </a:r>
            <a:r>
              <a:rPr lang="lv-LV" dirty="0" smtClean="0"/>
              <a:t>the </a:t>
            </a:r>
            <a:r>
              <a:rPr lang="en-US" dirty="0" smtClean="0"/>
              <a:t>longest and the day </a:t>
            </a:r>
            <a:r>
              <a:rPr lang="lv-LV" dirty="0" smtClean="0"/>
              <a:t>– the </a:t>
            </a:r>
            <a:r>
              <a:rPr lang="en-US" dirty="0" smtClean="0"/>
              <a:t>shortest, when the intensity of field work was</a:t>
            </a:r>
            <a:r>
              <a:rPr lang="lv-LV" dirty="0" smtClean="0"/>
              <a:t> the</a:t>
            </a:r>
            <a:r>
              <a:rPr lang="en-US" dirty="0" smtClean="0"/>
              <a:t> lowest, but people gathered for evening bees to do textile and other handwork, to spin</a:t>
            </a:r>
            <a:r>
              <a:rPr lang="lv-LV" dirty="0" smtClean="0"/>
              <a:t>, to </a:t>
            </a:r>
            <a:r>
              <a:rPr lang="lv-LV" dirty="0" err="1" smtClean="0"/>
              <a:t>tell</a:t>
            </a:r>
            <a:r>
              <a:rPr lang="en-US" dirty="0" smtClean="0"/>
              <a:t> fairytales and other stories, to guess riddles, sing and dance.</a:t>
            </a:r>
            <a:endParaRPr lang="lv-LV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endParaRPr lang="lv-LV" dirty="0"/>
          </a:p>
        </p:txBody>
      </p:sp>
      <p:pic>
        <p:nvPicPr>
          <p:cNvPr id="18434" name="Picture 2" descr="Image result for Ziemassv&amp;emacr;tku rokdarbi viduslaik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714620"/>
            <a:ext cx="3857625" cy="1762126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Image result for ziemas saulgrie&amp;zcaron;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0" y="285729"/>
            <a:ext cx="4572000" cy="4071966"/>
          </a:xfrm>
        </p:spPr>
        <p:txBody>
          <a:bodyPr/>
          <a:lstStyle/>
          <a:p>
            <a:pPr>
              <a:buNone/>
            </a:pPr>
            <a:r>
              <a:rPr lang="lv-LV" dirty="0" smtClean="0"/>
              <a:t>    </a:t>
            </a:r>
            <a:r>
              <a:rPr lang="en-US" dirty="0" smtClean="0">
                <a:solidFill>
                  <a:schemeClr val="bg2"/>
                </a:solidFill>
              </a:rPr>
              <a:t>In the Christian tradition Christmas is the birth of God’s son, but in traditional Latvian culture it is the rebirth of the Sun maiden.</a:t>
            </a:r>
            <a:endParaRPr lang="lv-LV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 err="1" smtClean="0"/>
              <a:t>Puzurs</a:t>
            </a:r>
            <a:endParaRPr lang="lv-LV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3300" dirty="0">
                <a:latin typeface="Bookman Old Style" panose="02050604050505020204" pitchFamily="18" charset="0"/>
              </a:rPr>
              <a:t>In the great course of the </a:t>
            </a:r>
            <a:r>
              <a:rPr lang="en-US" sz="3300" dirty="0" smtClean="0">
                <a:latin typeface="Bookman Old Style" panose="02050604050505020204" pitchFamily="18" charset="0"/>
              </a:rPr>
              <a:t>universe</a:t>
            </a:r>
            <a:r>
              <a:rPr lang="lv-LV" sz="3300" dirty="0" smtClean="0">
                <a:latin typeface="Bookman Old Style" panose="02050604050505020204" pitchFamily="18" charset="0"/>
              </a:rPr>
              <a:t>,</a:t>
            </a:r>
            <a:r>
              <a:rPr lang="en-US" sz="3300" dirty="0" smtClean="0">
                <a:latin typeface="Bookman Old Style" panose="02050604050505020204" pitchFamily="18" charset="0"/>
              </a:rPr>
              <a:t> </a:t>
            </a:r>
            <a:r>
              <a:rPr lang="en-US" sz="3300" dirty="0">
                <a:latin typeface="Bookman Old Style" panose="02050604050505020204" pitchFamily="18" charset="0"/>
              </a:rPr>
              <a:t>the Winter feast is the beginning of the world, which is reflected in making </a:t>
            </a:r>
            <a:r>
              <a:rPr lang="en-US" sz="3300" i="1" dirty="0" err="1">
                <a:latin typeface="Bookman Old Style" panose="02050604050505020204" pitchFamily="18" charset="0"/>
              </a:rPr>
              <a:t>puzurs</a:t>
            </a:r>
            <a:r>
              <a:rPr lang="en-US" sz="3300" dirty="0">
                <a:latin typeface="Bookman Old Style" panose="02050604050505020204" pitchFamily="18" charset="0"/>
              </a:rPr>
              <a:t> – the prismatic straw </a:t>
            </a:r>
            <a:r>
              <a:rPr lang="en-US" sz="3300" dirty="0" smtClean="0">
                <a:latin typeface="Bookman Old Style" panose="02050604050505020204" pitchFamily="18" charset="0"/>
              </a:rPr>
              <a:t>d</a:t>
            </a:r>
            <a:r>
              <a:rPr lang="lv-LV" sz="3300" dirty="0" err="1" smtClean="0">
                <a:latin typeface="Bookman Old Style" panose="02050604050505020204" pitchFamily="18" charset="0"/>
              </a:rPr>
              <a:t>ecorations</a:t>
            </a:r>
            <a:r>
              <a:rPr lang="en-US" sz="3300" dirty="0" smtClean="0">
                <a:latin typeface="Bookman Old Style" panose="02050604050505020204" pitchFamily="18" charset="0"/>
              </a:rPr>
              <a:t>. </a:t>
            </a:r>
            <a:r>
              <a:rPr lang="lv-LV" sz="3300" dirty="0" smtClean="0">
                <a:latin typeface="Bookman Old Style" panose="02050604050505020204" pitchFamily="18" charset="0"/>
              </a:rPr>
              <a:t> </a:t>
            </a:r>
            <a:r>
              <a:rPr lang="en-US" sz="3300" i="1" dirty="0" err="1" smtClean="0">
                <a:latin typeface="Bookman Old Style" panose="02050604050505020204" pitchFamily="18" charset="0"/>
              </a:rPr>
              <a:t>Puzur</a:t>
            </a:r>
            <a:r>
              <a:rPr lang="en-US" sz="3300" dirty="0" smtClean="0">
                <a:latin typeface="Bookman Old Style" panose="02050604050505020204" pitchFamily="18" charset="0"/>
              </a:rPr>
              <a:t> </a:t>
            </a:r>
            <a:r>
              <a:rPr lang="en-US" sz="3300" dirty="0">
                <a:latin typeface="Bookman Old Style" panose="02050604050505020204" pitchFamily="18" charset="0"/>
              </a:rPr>
              <a:t>– a model of the </a:t>
            </a:r>
            <a:r>
              <a:rPr lang="en-US" sz="3300" dirty="0" smtClean="0">
                <a:latin typeface="Bookman Old Style" panose="02050604050505020204" pitchFamily="18" charset="0"/>
              </a:rPr>
              <a:t>World.</a:t>
            </a:r>
            <a:r>
              <a:rPr lang="lv-LV" sz="3300" dirty="0">
                <a:latin typeface="Bookman Old Style" panose="02050604050505020204" pitchFamily="18" charset="0"/>
              </a:rPr>
              <a:t> </a:t>
            </a:r>
            <a:endParaRPr lang="lv-LV" sz="3300" dirty="0" smtClean="0">
              <a:latin typeface="Bookman Old Style" panose="02050604050505020204" pitchFamily="18" charset="0"/>
            </a:endParaRPr>
          </a:p>
          <a:p>
            <a:pPr marL="0" indent="0" algn="just">
              <a:buNone/>
            </a:pPr>
            <a:endParaRPr lang="lv-LV" dirty="0">
              <a:latin typeface="Bookman Old Style" panose="02050604050505020204" pitchFamily="18" charset="0"/>
            </a:endParaRPr>
          </a:p>
          <a:p>
            <a:endParaRPr lang="lv-LV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5" name="Attēls 17" descr="http://www.marasloks.lv/public/UserFiles/images/puzuris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628800"/>
            <a:ext cx="4104455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6181616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 err="1" smtClean="0"/>
              <a:t>Puzurs</a:t>
            </a:r>
            <a:endParaRPr lang="lv-LV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lv-LV" dirty="0" smtClean="0"/>
              <a:t>    </a:t>
            </a:r>
            <a:r>
              <a:rPr lang="en-US" dirty="0" smtClean="0"/>
              <a:t>Traditional decoration – “</a:t>
            </a:r>
            <a:r>
              <a:rPr lang="en-US" dirty="0" err="1" smtClean="0"/>
              <a:t>puzurs</a:t>
            </a:r>
            <a:r>
              <a:rPr lang="en-US" dirty="0" smtClean="0"/>
              <a:t>”</a:t>
            </a:r>
            <a:r>
              <a:rPr lang="lv-LV" dirty="0" smtClean="0"/>
              <a:t> </a:t>
            </a:r>
            <a:r>
              <a:rPr lang="en-US" dirty="0" smtClean="0"/>
              <a:t>is not only beautiful</a:t>
            </a:r>
            <a:r>
              <a:rPr lang="lv-LV" dirty="0" smtClean="0"/>
              <a:t>,</a:t>
            </a:r>
            <a:r>
              <a:rPr lang="en-US" dirty="0" smtClean="0"/>
              <a:t> but also energetically very powerful, it perfectly cleans the space from unwanted energies.</a:t>
            </a:r>
            <a:endParaRPr lang="lv-LV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lv-LV" dirty="0"/>
          </a:p>
        </p:txBody>
      </p:sp>
      <p:pic>
        <p:nvPicPr>
          <p:cNvPr id="16386" name="Picture 2" descr="Image result for Puzu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643050"/>
            <a:ext cx="3205030" cy="482310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1223</Words>
  <Application>Microsoft Office PowerPoint</Application>
  <PresentationFormat>Slaidrāde ekrānā (4:3)</PresentationFormat>
  <Paragraphs>89</Paragraphs>
  <Slides>27</Slides>
  <Notes>0</Notes>
  <HiddenSlides>0</HiddenSlides>
  <MMClips>0</MMClips>
  <ScaleCrop>false</ScaleCrop>
  <HeadingPairs>
    <vt:vector size="4" baseType="variant">
      <vt:variant>
        <vt:lpstr>Dizains</vt:lpstr>
      </vt:variant>
      <vt:variant>
        <vt:i4>1</vt:i4>
      </vt:variant>
      <vt:variant>
        <vt:lpstr>Slaidu virsraksti</vt:lpstr>
      </vt:variant>
      <vt:variant>
        <vt:i4>27</vt:i4>
      </vt:variant>
    </vt:vector>
  </HeadingPairs>
  <TitlesOfParts>
    <vt:vector size="28" baseType="lpstr">
      <vt:lpstr>Office Theme</vt:lpstr>
      <vt:lpstr>          “GREAT ROUTES IN THE MIDDLE AGE  AND THEIR SYMBOLOGY”                          Nr. 2016-1-ES01-KA219-025035_3    </vt:lpstr>
      <vt:lpstr>Nowadays Ziemassvētki (Christmas) is one of the most festive occasions.</vt:lpstr>
      <vt:lpstr>Three ways of Celebrating Christmas in Middle Ages in Latvia</vt:lpstr>
      <vt:lpstr>Christmas in Church Tradition</vt:lpstr>
      <vt:lpstr>Christmas song</vt:lpstr>
      <vt:lpstr>Winter Solisticate</vt:lpstr>
      <vt:lpstr>PowerPoint prezentācija</vt:lpstr>
      <vt:lpstr>Puzurs</vt:lpstr>
      <vt:lpstr>Puzurs</vt:lpstr>
      <vt:lpstr>Puzurs</vt:lpstr>
      <vt:lpstr>Mumming</vt:lpstr>
      <vt:lpstr>Mumming</vt:lpstr>
      <vt:lpstr>Yule log</vt:lpstr>
      <vt:lpstr>Yule log</vt:lpstr>
      <vt:lpstr>Bear’s Mask in Latvian Mumming</vt:lpstr>
      <vt:lpstr>Christmas table</vt:lpstr>
      <vt:lpstr>Christmas table</vt:lpstr>
      <vt:lpstr>Christmas table</vt:lpstr>
      <vt:lpstr>Father Christmas (Ziemsvētku vecītis)</vt:lpstr>
      <vt:lpstr>Father Christmas, Santa Claus, Weinachtsmann, St.Nicholaus or Budēļu Tēvainis?</vt:lpstr>
      <vt:lpstr>Christmas tree</vt:lpstr>
      <vt:lpstr>The First Christmas Tree in Riga?</vt:lpstr>
      <vt:lpstr>Christmas tree in Latvian Houses</vt:lpstr>
      <vt:lpstr>Old Christmas beliefs</vt:lpstr>
      <vt:lpstr>References</vt:lpstr>
      <vt:lpstr>References</vt:lpstr>
      <vt:lpstr>PowerPoint prezentācija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“GREAT ROUTES IN THE MIDDLE AGE  AND THEIR SYMBOLOGY”                          Nr. 2016-1-ES01-KA219-025035_3</dc:title>
  <dc:creator>User</dc:creator>
  <cp:lastModifiedBy>Ingrida</cp:lastModifiedBy>
  <cp:revision>73</cp:revision>
  <dcterms:created xsi:type="dcterms:W3CDTF">2017-02-05T11:04:26Z</dcterms:created>
  <dcterms:modified xsi:type="dcterms:W3CDTF">2017-06-09T08:06:32Z</dcterms:modified>
</cp:coreProperties>
</file>