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7" r:id="rId2"/>
    <p:sldId id="272" r:id="rId3"/>
    <p:sldId id="273" r:id="rId4"/>
    <p:sldId id="274" r:id="rId5"/>
    <p:sldId id="268" r:id="rId6"/>
    <p:sldId id="269" r:id="rId7"/>
    <p:sldId id="275" r:id="rId8"/>
    <p:sldId id="276" r:id="rId9"/>
    <p:sldId id="278" r:id="rId10"/>
  </p:sldIdLst>
  <p:sldSz cx="12192000" cy="6858000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7" d="100"/>
          <a:sy n="77" d="100"/>
        </p:scale>
        <p:origin x="-43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73875F-DAD8-4885-B1FB-5CF679408A3D}" type="datetimeFigureOut">
              <a:rPr lang="lv-LV" smtClean="0"/>
              <a:t>2017.02.05.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5D662B-BC50-4142-AD8B-62D61CDDB1E5}" type="slidenum">
              <a:rPr lang="lv-LV" smtClean="0"/>
              <a:t>‹#›</a:t>
            </a:fld>
            <a:endParaRPr 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464A-F30D-4F39-B904-CD4650B0B08B}" type="datetimeFigureOut">
              <a:rPr lang="lv-LV" smtClean="0"/>
              <a:pPr/>
              <a:t>2017.02.05.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10EE-FE43-4B6F-935E-79785F03D4CF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xmlns="" val="3445640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464A-F30D-4F39-B904-CD4650B0B08B}" type="datetimeFigureOut">
              <a:rPr lang="lv-LV" smtClean="0"/>
              <a:pPr/>
              <a:t>2017.02.05.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10EE-FE43-4B6F-935E-79785F03D4CF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xmlns="" val="3026169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464A-F30D-4F39-B904-CD4650B0B08B}" type="datetimeFigureOut">
              <a:rPr lang="lv-LV" smtClean="0"/>
              <a:pPr/>
              <a:t>2017.02.05.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10EE-FE43-4B6F-935E-79785F03D4CF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xmlns="" val="3320680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464A-F30D-4F39-B904-CD4650B0B08B}" type="datetimeFigureOut">
              <a:rPr lang="lv-LV" smtClean="0"/>
              <a:pPr/>
              <a:t>2017.02.05.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10EE-FE43-4B6F-935E-79785F03D4CF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xmlns="" val="1242417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464A-F30D-4F39-B904-CD4650B0B08B}" type="datetimeFigureOut">
              <a:rPr lang="lv-LV" smtClean="0"/>
              <a:pPr/>
              <a:t>2017.02.05.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10EE-FE43-4B6F-935E-79785F03D4CF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xmlns="" val="4152304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464A-F30D-4F39-B904-CD4650B0B08B}" type="datetimeFigureOut">
              <a:rPr lang="lv-LV" smtClean="0"/>
              <a:pPr/>
              <a:t>2017.02.05.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10EE-FE43-4B6F-935E-79785F03D4CF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xmlns="" val="2492812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464A-F30D-4F39-B904-CD4650B0B08B}" type="datetimeFigureOut">
              <a:rPr lang="lv-LV" smtClean="0"/>
              <a:pPr/>
              <a:t>2017.02.05.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10EE-FE43-4B6F-935E-79785F03D4CF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xmlns="" val="338040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464A-F30D-4F39-B904-CD4650B0B08B}" type="datetimeFigureOut">
              <a:rPr lang="lv-LV" smtClean="0"/>
              <a:pPr/>
              <a:t>2017.02.05.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10EE-FE43-4B6F-935E-79785F03D4CF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xmlns="" val="3171149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464A-F30D-4F39-B904-CD4650B0B08B}" type="datetimeFigureOut">
              <a:rPr lang="lv-LV" smtClean="0"/>
              <a:pPr/>
              <a:t>2017.02.05.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10EE-FE43-4B6F-935E-79785F03D4CF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xmlns="" val="2874990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464A-F30D-4F39-B904-CD4650B0B08B}" type="datetimeFigureOut">
              <a:rPr lang="lv-LV" smtClean="0"/>
              <a:pPr/>
              <a:t>2017.02.05.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10EE-FE43-4B6F-935E-79785F03D4CF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xmlns="" val="2023100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464A-F30D-4F39-B904-CD4650B0B08B}" type="datetimeFigureOut">
              <a:rPr lang="lv-LV" smtClean="0"/>
              <a:pPr/>
              <a:t>2017.02.05.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10EE-FE43-4B6F-935E-79785F03D4CF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xmlns="" val="120711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D0464A-F30D-4F39-B904-CD4650B0B08B}" type="datetimeFigureOut">
              <a:rPr lang="lv-LV" smtClean="0"/>
              <a:pPr/>
              <a:t>2017.02.05.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D10EE-FE43-4B6F-935E-79785F03D4CF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xmlns="" val="2741695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v-LV" dirty="0" smtClean="0"/>
              <a:t> </a:t>
            </a:r>
            <a:br>
              <a:rPr lang="lv-LV" dirty="0" smtClean="0"/>
            </a:br>
            <a:r>
              <a:rPr lang="lv-LV" dirty="0" smtClean="0"/>
              <a:t> </a:t>
            </a:r>
            <a:br>
              <a:rPr lang="lv-LV" dirty="0" smtClean="0"/>
            </a:br>
            <a:r>
              <a:rPr lang="lv-LV" dirty="0" smtClean="0"/>
              <a:t>                        </a:t>
            </a:r>
            <a:r>
              <a:rPr lang="en-GB" b="1" dirty="0" smtClean="0"/>
              <a:t> </a:t>
            </a:r>
            <a:r>
              <a:rPr lang="en-GB" sz="1300" b="1" dirty="0" smtClean="0"/>
              <a:t>“GREAT ROUTES IN THE MIDDLE AGE AND THEIR SYMBOLOGY”</a:t>
            </a:r>
            <a:r>
              <a:rPr lang="lv-LV" sz="1300" b="1" dirty="0" smtClean="0"/>
              <a:t>       </a:t>
            </a:r>
            <a:r>
              <a:rPr lang="lv-LV" sz="1300" dirty="0" smtClean="0"/>
              <a:t/>
            </a:r>
            <a:br>
              <a:rPr lang="lv-LV" sz="1300" dirty="0" smtClean="0"/>
            </a:br>
            <a:r>
              <a:rPr lang="lv-LV" sz="1300" dirty="0" smtClean="0"/>
              <a:t>                                                                                     </a:t>
            </a:r>
            <a:r>
              <a:rPr lang="en-GB" sz="1300" b="1" dirty="0" smtClean="0"/>
              <a:t>Nr. 2016-1-ES01-KA219-025035_3</a:t>
            </a:r>
            <a:r>
              <a:rPr lang="lv-LV" dirty="0" smtClean="0"/>
              <a:t/>
            </a:r>
            <a:br>
              <a:rPr lang="lv-LV" dirty="0" smtClean="0"/>
            </a:br>
            <a:r>
              <a:rPr lang="en-GB" b="1" dirty="0" smtClean="0"/>
              <a:t> </a:t>
            </a:r>
            <a:r>
              <a:rPr lang="lv-LV" dirty="0" smtClean="0"/>
              <a:t/>
            </a:r>
            <a:br>
              <a:rPr lang="lv-LV" dirty="0" smtClean="0"/>
            </a:br>
            <a:r>
              <a:rPr lang="lv-LV" dirty="0" smtClean="0"/>
              <a:t/>
            </a:r>
            <a:br>
              <a:rPr lang="lv-LV" dirty="0" smtClean="0"/>
            </a:br>
            <a:endParaRPr lang="lv-LV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168" y="3101546"/>
            <a:ext cx="12093832" cy="2261286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6365" y="492403"/>
            <a:ext cx="1841648" cy="51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Erasmus Middle Routes profila bild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4733" y="355982"/>
            <a:ext cx="1178619" cy="1178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4130493" y="6198987"/>
            <a:ext cx="39310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dirty="0" err="1" smtClean="0"/>
              <a:t>Rebeka</a:t>
            </a:r>
            <a:r>
              <a:rPr lang="lv-LV" dirty="0" smtClean="0"/>
              <a:t> </a:t>
            </a:r>
            <a:r>
              <a:rPr lang="lv-LV" dirty="0" err="1" smtClean="0"/>
              <a:t>Brauere</a:t>
            </a:r>
            <a:r>
              <a:rPr lang="lv-LV" dirty="0" smtClean="0"/>
              <a:t>, </a:t>
            </a:r>
            <a:r>
              <a:rPr lang="lv-LV" dirty="0" err="1" smtClean="0"/>
              <a:t>Laurita</a:t>
            </a:r>
            <a:r>
              <a:rPr lang="lv-LV" dirty="0" smtClean="0"/>
              <a:t> </a:t>
            </a:r>
            <a:r>
              <a:rPr lang="lv-LV" dirty="0" err="1" smtClean="0"/>
              <a:t>Vasarina</a:t>
            </a:r>
            <a:r>
              <a:rPr lang="lv-LV" dirty="0" smtClean="0"/>
              <a:t>, </a:t>
            </a:r>
            <a:r>
              <a:rPr lang="lv-LV" dirty="0" err="1" smtClean="0"/>
              <a:t>Latvia</a:t>
            </a:r>
            <a:endParaRPr lang="lv-LV" dirty="0"/>
          </a:p>
        </p:txBody>
      </p:sp>
      <p:sp>
        <p:nvSpPr>
          <p:cNvPr id="9" name="Rectangle 8"/>
          <p:cNvSpPr/>
          <p:nvPr/>
        </p:nvSpPr>
        <p:spPr>
          <a:xfrm>
            <a:off x="5483492" y="3244334"/>
            <a:ext cx="1225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v-LV" b="1" dirty="0" err="1" smtClean="0">
                <a:latin typeface="Bookman Old Style" panose="02050604050505020204" pitchFamily="18" charset="0"/>
              </a:rPr>
              <a:t>Vastlāvji</a:t>
            </a:r>
            <a:endParaRPr lang="lv-LV" dirty="0"/>
          </a:p>
        </p:txBody>
      </p:sp>
      <p:sp>
        <p:nvSpPr>
          <p:cNvPr id="10" name="Rectangle 9"/>
          <p:cNvSpPr/>
          <p:nvPr/>
        </p:nvSpPr>
        <p:spPr>
          <a:xfrm>
            <a:off x="939115" y="1977081"/>
            <a:ext cx="9984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3200" b="1" dirty="0" smtClean="0">
                <a:latin typeface="Bookman Old Style" panose="02050604050505020204" pitchFamily="18" charset="0"/>
              </a:rPr>
              <a:t>          </a:t>
            </a:r>
            <a:r>
              <a:rPr lang="lv-LV" sz="3200" b="1" dirty="0" err="1" smtClean="0">
                <a:latin typeface="Bookman Old Style" panose="02050604050505020204" pitchFamily="18" charset="0"/>
              </a:rPr>
              <a:t>Vastlāvji</a:t>
            </a:r>
            <a:r>
              <a:rPr lang="lv-LV" sz="3200" b="1" dirty="0" smtClean="0">
                <a:latin typeface="Bookman Old Style" panose="02050604050505020204" pitchFamily="18" charset="0"/>
              </a:rPr>
              <a:t> </a:t>
            </a:r>
            <a:r>
              <a:rPr lang="lv-LV" sz="3200" b="1" dirty="0" err="1" smtClean="0">
                <a:latin typeface="Bookman Old Style" panose="02050604050505020204" pitchFamily="18" charset="0"/>
              </a:rPr>
              <a:t>or</a:t>
            </a:r>
            <a:r>
              <a:rPr lang="lv-LV" sz="3200" b="1" dirty="0" smtClean="0">
                <a:latin typeface="Bookman Old Style" panose="02050604050505020204" pitchFamily="18" charset="0"/>
              </a:rPr>
              <a:t> Meteņi (</a:t>
            </a:r>
            <a:r>
              <a:rPr lang="lv-LV" sz="3200" dirty="0" err="1" smtClean="0">
                <a:latin typeface="Bookman Old Style" panose="02050604050505020204" pitchFamily="18" charset="0"/>
              </a:rPr>
              <a:t>Shrovetide</a:t>
            </a:r>
            <a:r>
              <a:rPr lang="lv-LV" sz="3200" dirty="0" smtClean="0">
                <a:latin typeface="Bookman Old Style" panose="02050604050505020204" pitchFamily="18" charset="0"/>
              </a:rPr>
              <a:t>)</a:t>
            </a:r>
            <a:endParaRPr lang="lv-LV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ttēls 18" descr="http://www.marasloks.lv/public/UserFiles/images/Meteni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0583" y="518615"/>
            <a:ext cx="5910461" cy="4842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794605" y="5702185"/>
            <a:ext cx="6242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err="1" smtClean="0">
                <a:latin typeface="Bookman Old Style" panose="02050604050505020204" pitchFamily="18" charset="0"/>
              </a:rPr>
              <a:t>Sign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of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Vastlāvji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en-US" dirty="0">
                <a:latin typeface="Bookman Old Style" panose="02050604050505020204" pitchFamily="18" charset="0"/>
              </a:rPr>
              <a:t>(Shrovetide) – the germs of life, seeds</a:t>
            </a:r>
            <a:endParaRPr lang="lv-LV" dirty="0">
              <a:latin typeface="Bookman Old Style" panose="02050604050505020204" pitchFamily="18" charset="0"/>
            </a:endParaRP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xmlns="" val="418095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64060" y="340412"/>
            <a:ext cx="10515600" cy="1325563"/>
          </a:xfrm>
        </p:spPr>
        <p:txBody>
          <a:bodyPr/>
          <a:lstStyle/>
          <a:p>
            <a:pPr algn="ctr"/>
            <a:r>
              <a:rPr lang="lv-LV" b="1" dirty="0" err="1" smtClean="0">
                <a:latin typeface="Bookman Old Style" panose="02050604050505020204" pitchFamily="18" charset="0"/>
              </a:rPr>
              <a:t>Shrovetide</a:t>
            </a:r>
            <a:endParaRPr lang="lv-LV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lv-LV" dirty="0" smtClean="0"/>
          </a:p>
          <a:p>
            <a:r>
              <a:rPr lang="lv-LV" dirty="0" err="1" smtClean="0"/>
              <a:t>Me</a:t>
            </a:r>
            <a:r>
              <a:rPr lang="en-GB" dirty="0" err="1" smtClean="0"/>
              <a:t>teņi</a:t>
            </a:r>
            <a:r>
              <a:rPr lang="en-GB" dirty="0" smtClean="0"/>
              <a:t>, which marks the end of winter and the beginning of spring is personified by </a:t>
            </a:r>
            <a:r>
              <a:rPr lang="en-GB" dirty="0" err="1" smtClean="0"/>
              <a:t>Metenis</a:t>
            </a:r>
            <a:r>
              <a:rPr lang="en-GB" dirty="0" smtClean="0"/>
              <a:t>. His appearance is not revealed in the </a:t>
            </a:r>
            <a:r>
              <a:rPr lang="en-GB" dirty="0" err="1" smtClean="0"/>
              <a:t>dainas</a:t>
            </a:r>
            <a:r>
              <a:rPr lang="en-GB" dirty="0" smtClean="0"/>
              <a:t>(folk songs), but he is known to have five sons and five daughters. </a:t>
            </a:r>
            <a:r>
              <a:rPr lang="en-GB" dirty="0" err="1" smtClean="0"/>
              <a:t>Metenis</a:t>
            </a:r>
            <a:r>
              <a:rPr lang="en-GB" dirty="0" smtClean="0"/>
              <a:t>’ arrival at the festival is characterised by his sledding over the hill.</a:t>
            </a:r>
            <a:endParaRPr lang="lv-LV" dirty="0" smtClean="0"/>
          </a:p>
          <a:p>
            <a:endParaRPr lang="lv-LV" dirty="0"/>
          </a:p>
        </p:txBody>
      </p:sp>
      <p:pic>
        <p:nvPicPr>
          <p:cNvPr id="7" name="Attēls 20" descr="http://www.marasloks.lv/public/UserFiles/images/20100209-Meteni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0150" y="2515394"/>
            <a:ext cx="44577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v-LV" b="1" dirty="0" err="1" smtClean="0">
                <a:latin typeface="Bookman Old Style" panose="02050604050505020204" pitchFamily="18" charset="0"/>
              </a:rPr>
              <a:t>Shrovetide</a:t>
            </a:r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lv-LV" dirty="0" smtClean="0"/>
              <a:t>  </a:t>
            </a:r>
            <a:r>
              <a:rPr lang="en-US" dirty="0" smtClean="0"/>
              <a:t>The celebration </a:t>
            </a:r>
            <a:r>
              <a:rPr lang="en-US" dirty="0" err="1" smtClean="0"/>
              <a:t>centres</a:t>
            </a:r>
            <a:r>
              <a:rPr lang="en-US" dirty="0" smtClean="0"/>
              <a:t> on </a:t>
            </a:r>
            <a:r>
              <a:rPr lang="en-US" dirty="0" err="1" smtClean="0"/>
              <a:t>Metenis</a:t>
            </a:r>
            <a:r>
              <a:rPr lang="en-US" dirty="0" smtClean="0"/>
              <a:t>’ feast. Food includes pork-especially pig’s feet, head, snout, ears-and breads, rolls, barley dishes, and beer. The festival activities include sledding, sleigh riding, visiting distant relatives, and masquerading. In </a:t>
            </a:r>
            <a:r>
              <a:rPr lang="en-US" dirty="0" err="1" smtClean="0"/>
              <a:t>Metenis</a:t>
            </a:r>
            <a:r>
              <a:rPr lang="en-US" dirty="0" smtClean="0"/>
              <a:t>’ </a:t>
            </a:r>
            <a:r>
              <a:rPr lang="en-US" dirty="0" err="1" smtClean="0"/>
              <a:t>dainas</a:t>
            </a:r>
            <a:r>
              <a:rPr lang="en-US" dirty="0" smtClean="0"/>
              <a:t>, which describe these activities, the adjectives “long” and “far” predominate assuming analogical meaning in relation to next year’s crop of flax: the farther one travels to visit relatives and friends and the longer one stays in motion when sledding off a high hill, the taller the flax will grow next summer. The ceremonial dance performed by the farmer’s wife serves a similar purpose: it is meant to promote the breeding of livestock and the growth of flax.</a:t>
            </a:r>
            <a:endParaRPr lang="lv-LV" dirty="0"/>
          </a:p>
        </p:txBody>
      </p:sp>
      <p:pic>
        <p:nvPicPr>
          <p:cNvPr id="5" name="Attēls 19" descr="http://www.marasloks.lv/public/UserFiles/images/502551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72860"/>
            <a:ext cx="5181600" cy="3456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v-LV" b="1" dirty="0" err="1" smtClean="0">
                <a:latin typeface="Bookman Old Style" panose="02050604050505020204" pitchFamily="18" charset="0"/>
              </a:rPr>
              <a:t>Shrovetide</a:t>
            </a:r>
            <a:endParaRPr lang="lv-LV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lv-LV" dirty="0" smtClean="0"/>
          </a:p>
          <a:p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lv-LV" dirty="0" smtClean="0">
                <a:latin typeface="Bookman Old Style" panose="02050604050505020204" pitchFamily="18" charset="0"/>
              </a:rPr>
              <a:t>  </a:t>
            </a:r>
            <a:r>
              <a:rPr lang="lv-LV" dirty="0" err="1" smtClean="0">
                <a:latin typeface="Bookman Old Style" panose="02050604050505020204" pitchFamily="18" charset="0"/>
              </a:rPr>
              <a:t>Carnival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was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the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most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splendid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feast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in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the</a:t>
            </a:r>
            <a:r>
              <a:rPr lang="lv-LV" dirty="0" smtClean="0">
                <a:latin typeface="Bookman Old Style" panose="02050604050505020204" pitchFamily="18" charset="0"/>
              </a:rPr>
              <a:t> 14 - 15th </a:t>
            </a:r>
            <a:r>
              <a:rPr lang="lv-LV" dirty="0" err="1" smtClean="0">
                <a:latin typeface="Bookman Old Style" panose="02050604050505020204" pitchFamily="18" charset="0"/>
              </a:rPr>
              <a:t>century</a:t>
            </a:r>
            <a:r>
              <a:rPr lang="lv-LV" dirty="0" smtClean="0">
                <a:latin typeface="Bookman Old Style" panose="02050604050505020204" pitchFamily="18" charset="0"/>
              </a:rPr>
              <a:t>. </a:t>
            </a:r>
            <a:r>
              <a:rPr lang="lv-LV" dirty="0" err="1" smtClean="0">
                <a:latin typeface="Bookman Old Style" panose="02050604050505020204" pitchFamily="18" charset="0"/>
              </a:rPr>
              <a:t>The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February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fasting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period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before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Easter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was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organized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by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the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Brotherhood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of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the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Blackheads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and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Great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Guild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Hall</a:t>
            </a:r>
            <a:r>
              <a:rPr lang="lv-LV" dirty="0" smtClean="0">
                <a:latin typeface="Bookman Old Style" panose="02050604050505020204" pitchFamily="18" charset="0"/>
              </a:rPr>
              <a:t>.</a:t>
            </a:r>
            <a:endParaRPr lang="lv-LV" dirty="0"/>
          </a:p>
        </p:txBody>
      </p:sp>
      <p:pic>
        <p:nvPicPr>
          <p:cNvPr id="1026" name="Picture 2" descr="Image result for Vastl&amp;amacr;vj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337" y="2092840"/>
            <a:ext cx="4810125" cy="3705225"/>
          </a:xfrm>
          <a:prstGeom prst="rect">
            <a:avLst/>
          </a:prstGeom>
          <a:noFill/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504549">
            <a:off x="5503357" y="4958875"/>
            <a:ext cx="8569796" cy="15087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v-LV" b="1" dirty="0" err="1" smtClean="0">
                <a:latin typeface="Bookman Old Style" panose="02050604050505020204" pitchFamily="18" charset="0"/>
              </a:rPr>
              <a:t>Shrovetide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lv-LV" dirty="0" smtClean="0">
                <a:latin typeface="Bookman Old Style" panose="02050604050505020204" pitchFamily="18" charset="0"/>
              </a:rPr>
              <a:t>  </a:t>
            </a:r>
            <a:r>
              <a:rPr lang="lv-LV" dirty="0" err="1" smtClean="0">
                <a:latin typeface="Bookman Old Style" panose="02050604050505020204" pitchFamily="18" charset="0"/>
              </a:rPr>
              <a:t>Holidays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were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celebrated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for</a:t>
            </a:r>
            <a:r>
              <a:rPr lang="lv-LV" dirty="0" smtClean="0">
                <a:latin typeface="Bookman Old Style" panose="02050604050505020204" pitchFamily="18" charset="0"/>
              </a:rPr>
              <a:t> 2 </a:t>
            </a:r>
            <a:r>
              <a:rPr lang="lv-LV" dirty="0" err="1" smtClean="0">
                <a:latin typeface="Bookman Old Style" panose="02050604050505020204" pitchFamily="18" charset="0"/>
              </a:rPr>
              <a:t>weeks</a:t>
            </a:r>
            <a:r>
              <a:rPr lang="lv-LV" dirty="0" smtClean="0">
                <a:latin typeface="Bookman Old Style" panose="02050604050505020204" pitchFamily="18" charset="0"/>
              </a:rPr>
              <a:t>. </a:t>
            </a:r>
            <a:r>
              <a:rPr lang="lv-LV" dirty="0" err="1" smtClean="0">
                <a:latin typeface="Bookman Old Style" panose="02050604050505020204" pitchFamily="18" charset="0"/>
              </a:rPr>
              <a:t>An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integral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part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of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the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holiday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was</a:t>
            </a:r>
            <a:r>
              <a:rPr lang="lv-LV" dirty="0" smtClean="0">
                <a:latin typeface="Bookman Old Style" panose="02050604050505020204" pitchFamily="18" charset="0"/>
              </a:rPr>
              <a:t> a </a:t>
            </a:r>
            <a:r>
              <a:rPr lang="lv-LV" dirty="0" err="1" smtClean="0">
                <a:latin typeface="Bookman Old Style" panose="02050604050505020204" pitchFamily="18" charset="0"/>
              </a:rPr>
              <a:t>feast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with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traditional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medieval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drink</a:t>
            </a:r>
            <a:r>
              <a:rPr lang="lv-LV" dirty="0" smtClean="0">
                <a:latin typeface="Bookman Old Style" panose="02050604050505020204" pitchFamily="18" charset="0"/>
              </a:rPr>
              <a:t> - </a:t>
            </a:r>
            <a:r>
              <a:rPr lang="lv-LV" dirty="0" err="1" smtClean="0">
                <a:latin typeface="Bookman Old Style" panose="02050604050505020204" pitchFamily="18" charset="0"/>
              </a:rPr>
              <a:t>beer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and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mead</a:t>
            </a:r>
            <a:r>
              <a:rPr lang="lv-LV" dirty="0" smtClean="0">
                <a:latin typeface="Bookman Old Style" panose="02050604050505020204" pitchFamily="18" charset="0"/>
              </a:rPr>
              <a:t>, </a:t>
            </a:r>
            <a:r>
              <a:rPr lang="lv-LV" dirty="0" err="1" smtClean="0">
                <a:latin typeface="Bookman Old Style" panose="02050604050505020204" pitchFamily="18" charset="0"/>
              </a:rPr>
              <a:t>carnivals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and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dances</a:t>
            </a:r>
            <a:r>
              <a:rPr lang="lv-LV" dirty="0" smtClean="0">
                <a:latin typeface="Bookman Old Style" panose="02050604050505020204" pitchFamily="18" charset="0"/>
              </a:rPr>
              <a:t>, </a:t>
            </a:r>
            <a:r>
              <a:rPr lang="lv-LV" dirty="0" err="1" smtClean="0">
                <a:latin typeface="Bookman Old Style" panose="02050604050505020204" pitchFamily="18" charset="0"/>
              </a:rPr>
              <a:t>street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parades</a:t>
            </a:r>
            <a:r>
              <a:rPr lang="lv-LV" dirty="0" smtClean="0">
                <a:latin typeface="Bookman Old Style" panose="02050604050505020204" pitchFamily="18" charset="0"/>
              </a:rPr>
              <a:t>, </a:t>
            </a:r>
            <a:r>
              <a:rPr lang="lv-LV" dirty="0" err="1" smtClean="0">
                <a:latin typeface="Bookman Old Style" panose="02050604050505020204" pitchFamily="18" charset="0"/>
              </a:rPr>
              <a:t>and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riding</a:t>
            </a:r>
            <a:r>
              <a:rPr lang="lv-LV" dirty="0" smtClean="0">
                <a:latin typeface="Bookman Old Style" panose="02050604050505020204" pitchFamily="18" charset="0"/>
              </a:rPr>
              <a:t> </a:t>
            </a:r>
            <a:r>
              <a:rPr lang="lv-LV" dirty="0" err="1" smtClean="0">
                <a:latin typeface="Bookman Old Style" panose="02050604050505020204" pitchFamily="18" charset="0"/>
              </a:rPr>
              <a:t>tournament</a:t>
            </a:r>
            <a:r>
              <a:rPr lang="lv-LV" dirty="0" smtClean="0">
                <a:latin typeface="Bookman Old Style" panose="02050604050505020204" pitchFamily="18" charset="0"/>
              </a:rPr>
              <a:t>.</a:t>
            </a:r>
            <a:endParaRPr lang="lv-LV" dirty="0"/>
          </a:p>
        </p:txBody>
      </p:sp>
      <p:pic>
        <p:nvPicPr>
          <p:cNvPr id="26626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050" y="2848531"/>
            <a:ext cx="4810125" cy="1771651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504549">
            <a:off x="5503357" y="4958875"/>
            <a:ext cx="8569796" cy="15087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Ash Day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day following </a:t>
            </a:r>
            <a:r>
              <a:rPr lang="en-US" dirty="0" err="1" smtClean="0"/>
              <a:t>Meteņi</a:t>
            </a:r>
            <a:r>
              <a:rPr lang="en-US" dirty="0" smtClean="0"/>
              <a:t>, </a:t>
            </a:r>
            <a:r>
              <a:rPr lang="en-US" dirty="0" err="1" smtClean="0"/>
              <a:t>Pelnu</a:t>
            </a:r>
            <a:r>
              <a:rPr lang="en-US" dirty="0" smtClean="0"/>
              <a:t> </a:t>
            </a:r>
            <a:r>
              <a:rPr lang="en-US" dirty="0" err="1" smtClean="0"/>
              <a:t>diena</a:t>
            </a:r>
            <a:r>
              <a:rPr lang="en-US" dirty="0" smtClean="0"/>
              <a:t> (Ash Day)when people move to establish new households on this day.</a:t>
            </a:r>
            <a:endParaRPr lang="lv-LV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lv-LV" dirty="0"/>
          </a:p>
        </p:txBody>
      </p:sp>
      <p:pic>
        <p:nvPicPr>
          <p:cNvPr id="27650" name="Picture 2" descr="Image result for Pelnu die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8093" y="2027666"/>
            <a:ext cx="4810125" cy="3609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373702"/>
          </a:xfrm>
        </p:spPr>
        <p:txBody>
          <a:bodyPr>
            <a:normAutofit fontScale="90000"/>
          </a:bodyPr>
          <a:lstStyle/>
          <a:p>
            <a:r>
              <a:rPr lang="lv-LV" dirty="0" smtClean="0"/>
              <a:t/>
            </a:r>
            <a:br>
              <a:rPr lang="lv-LV" dirty="0" smtClean="0"/>
            </a:b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lv-LV" dirty="0" smtClean="0"/>
              <a:t>References:</a:t>
            </a:r>
          </a:p>
          <a:p>
            <a:r>
              <a:rPr lang="en-US" dirty="0" smtClean="0"/>
              <a:t>M. </a:t>
            </a:r>
            <a:r>
              <a:rPr lang="en-US" dirty="0" err="1" smtClean="0"/>
              <a:t>Grīns</a:t>
            </a:r>
            <a:r>
              <a:rPr lang="en-US" dirty="0" smtClean="0"/>
              <a:t>, </a:t>
            </a:r>
            <a:r>
              <a:rPr lang="en-US" dirty="0" err="1" smtClean="0"/>
              <a:t>M.Grīna”The</a:t>
            </a:r>
            <a:r>
              <a:rPr lang="en-US" dirty="0" smtClean="0"/>
              <a:t> Ancient Latvian Time-reckoning System, Festivals and Celebrations”. - </a:t>
            </a:r>
            <a:r>
              <a:rPr lang="en-US" dirty="0" err="1" smtClean="0"/>
              <a:t>Izdevniecība”Everests</a:t>
            </a:r>
            <a:r>
              <a:rPr lang="en-US" dirty="0" smtClean="0"/>
              <a:t>”, 1992., p. 441.</a:t>
            </a:r>
            <a:endParaRPr lang="lv-LV" dirty="0"/>
          </a:p>
        </p:txBody>
      </p:sp>
      <p:sp>
        <p:nvSpPr>
          <p:cNvPr id="6" name="Rectangle 5"/>
          <p:cNvSpPr/>
          <p:nvPr/>
        </p:nvSpPr>
        <p:spPr>
          <a:xfrm>
            <a:off x="3113903" y="1136822"/>
            <a:ext cx="542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v-LV" sz="3600" b="1" dirty="0" err="1" smtClean="0">
                <a:latin typeface="Bookman Old Style" panose="02050604050505020204" pitchFamily="18" charset="0"/>
              </a:rPr>
              <a:t>Shrovetide</a:t>
            </a:r>
            <a:endParaRPr lang="lv-LV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54886">
            <a:off x="-1184720" y="4906007"/>
            <a:ext cx="8083913" cy="150876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0245" y="3125337"/>
            <a:ext cx="7260609" cy="6414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lv-LV" sz="5400" b="1" dirty="0" err="1" smtClean="0"/>
              <a:t>Thank</a:t>
            </a:r>
            <a:r>
              <a:rPr lang="lv-LV" sz="5400" b="1" dirty="0" smtClean="0"/>
              <a:t> </a:t>
            </a:r>
            <a:r>
              <a:rPr lang="lv-LV" sz="5400" b="1" dirty="0" err="1" smtClean="0"/>
              <a:t>You</a:t>
            </a:r>
            <a:r>
              <a:rPr lang="lv-LV" sz="5400" b="1" dirty="0" smtClean="0"/>
              <a:t> </a:t>
            </a:r>
            <a:r>
              <a:rPr lang="lv-LV" sz="5400" b="1" dirty="0" err="1" smtClean="0"/>
              <a:t>for</a:t>
            </a:r>
            <a:r>
              <a:rPr lang="lv-LV" sz="5400" b="1" dirty="0" smtClean="0"/>
              <a:t> </a:t>
            </a:r>
            <a:r>
              <a:rPr lang="lv-LV" sz="5400" b="1" dirty="0" err="1" smtClean="0"/>
              <a:t>attention</a:t>
            </a:r>
            <a:r>
              <a:rPr lang="lv-LV" sz="5400" b="1" dirty="0" smtClean="0"/>
              <a:t>!</a:t>
            </a:r>
            <a:endParaRPr lang="lv-LV" sz="5400" b="1" dirty="0"/>
          </a:p>
        </p:txBody>
      </p:sp>
    </p:spTree>
    <p:extLst>
      <p:ext uri="{BB962C8B-B14F-4D97-AF65-F5344CB8AC3E}">
        <p14:creationId xmlns:p14="http://schemas.microsoft.com/office/powerpoint/2010/main" xmlns="" val="372742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350</Words>
  <Application>Microsoft Office PowerPoint</Application>
  <PresentationFormat>Custom</PresentationFormat>
  <Paragraphs>23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                             “GREAT ROUTES IN THE MIDDLE AGE AND THEIR SYMBOLOGY”                                                                                             Nr. 2016-1-ES01-KA219-025035_3    </vt:lpstr>
      <vt:lpstr>Slide 2</vt:lpstr>
      <vt:lpstr>Shrovetide</vt:lpstr>
      <vt:lpstr>Shrovetide</vt:lpstr>
      <vt:lpstr>Shrovetide</vt:lpstr>
      <vt:lpstr>Shrovetide</vt:lpstr>
      <vt:lpstr>Ash Day</vt:lpstr>
      <vt:lpstr> 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23</cp:revision>
  <dcterms:created xsi:type="dcterms:W3CDTF">2017-01-27T11:47:40Z</dcterms:created>
  <dcterms:modified xsi:type="dcterms:W3CDTF">2017-02-05T13:05:16Z</dcterms:modified>
</cp:coreProperties>
</file>