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6858000" cx="9144000"/>
  <p:notesSz cx="6858000" cy="9144000"/>
  <p:embeddedFontLst>
    <p:embeddedFont>
      <p:font typeface="Questrial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Questrial-regular.fntdata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0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4" name="Shape 94"/>
          <p:cNvSpPr/>
          <p:nvPr>
            <p:ph idx="2" type="pic"/>
          </p:nvPr>
        </p:nvSpPr>
        <p:spPr>
          <a:xfrm>
            <a:off x="866441" y="685800"/>
            <a:ext cx="6620967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1" name="Shape 101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82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8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97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704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82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8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97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704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2000" cap="non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181408" y="1447800"/>
            <a:ext cx="6001049" cy="2323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448176" y="3771173"/>
            <a:ext cx="5461158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small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866441" y="4350657"/>
            <a:ext cx="6620967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74833" y="1981200"/>
            <a:ext cx="221072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89475" y="2667000"/>
            <a:ext cx="2196084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3" type="body"/>
          </p:nvPr>
        </p:nvSpPr>
        <p:spPr>
          <a:xfrm>
            <a:off x="2913503" y="1981200"/>
            <a:ext cx="220275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4" type="body"/>
          </p:nvPr>
        </p:nvSpPr>
        <p:spPr>
          <a:xfrm>
            <a:off x="2905585" y="2667000"/>
            <a:ext cx="2210670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5" type="body"/>
          </p:nvPr>
        </p:nvSpPr>
        <p:spPr>
          <a:xfrm>
            <a:off x="5344917" y="1981200"/>
            <a:ext cx="21996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6" type="body"/>
          </p:nvPr>
        </p:nvSpPr>
        <p:spPr>
          <a:xfrm>
            <a:off x="5344917" y="2667000"/>
            <a:ext cx="2199657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89475" y="4250948"/>
            <a:ext cx="22056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/>
          <p:nvPr>
            <p:ph idx="2" type="pic"/>
          </p:nvPr>
        </p:nvSpPr>
        <p:spPr>
          <a:xfrm>
            <a:off x="489475" y="2209800"/>
            <a:ext cx="2205611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489475" y="4827212"/>
            <a:ext cx="2205611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x="2917791" y="4250948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6" type="body"/>
          </p:nvPr>
        </p:nvSpPr>
        <p:spPr>
          <a:xfrm>
            <a:off x="2916775" y="4827210"/>
            <a:ext cx="2201377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7" type="body"/>
          </p:nvPr>
        </p:nvSpPr>
        <p:spPr>
          <a:xfrm>
            <a:off x="5344917" y="4250948"/>
            <a:ext cx="21996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8" name="Shape 218"/>
          <p:cNvSpPr/>
          <p:nvPr>
            <p:ph idx="8" type="pic"/>
          </p:nvPr>
        </p:nvSpPr>
        <p:spPr>
          <a:xfrm>
            <a:off x="5344916" y="2209800"/>
            <a:ext cx="2199657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9" type="body"/>
          </p:nvPr>
        </p:nvSpPr>
        <p:spPr>
          <a:xfrm>
            <a:off x="5344823" y="4827208"/>
            <a:ext cx="2202571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82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8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97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704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2400" u="none" cap="none" strike="noStrik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4" type="body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7682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8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97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704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085180" y="794543"/>
            <a:ext cx="4195762" cy="6711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sz="2000" cap="none">
                <a:solidFill>
                  <a:srgbClr val="CFE4E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02.jpg"/><Relationship Id="rId2" Type="http://schemas.openxmlformats.org/officeDocument/2006/relationships/image" Target="../media/image05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03.png"/><Relationship Id="rId19" Type="http://schemas.openxmlformats.org/officeDocument/2006/relationships/slideLayout" Target="../slideLayouts/slideLayout13.xml"/><Relationship Id="rId6" Type="http://schemas.openxmlformats.org/officeDocument/2006/relationships/image" Target="../media/image04.png"/><Relationship Id="rId1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image" Target="../media/image05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image" Target="../media/image05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image" Target="../media/image05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4" name="Shape 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15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6" name="Shape 16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18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20" name="Shape 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Shape 21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23" name="Shape 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Shape 24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5" name="Shape 25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hape 120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21" name="Shape 1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Shape 122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23" name="Shape 123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24" name="Shape 1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Shape 125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26" name="Shape 126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30" name="Shape 1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Shape 131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133" name="Shape 1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Shape 134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35" name="Shape 135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74687" y="971550"/>
            <a:ext cx="600075" cy="197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Arial"/>
              <a:buNone/>
            </a:pPr>
            <a:r>
              <a:rPr b="0" i="0" lang="en-US" sz="12200" u="none">
                <a:solidFill>
                  <a:srgbClr val="CFE5E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999286" y="2613025"/>
            <a:ext cx="601661" cy="197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Arial"/>
              <a:buNone/>
            </a:pPr>
            <a:r>
              <a:rPr b="0" i="0" lang="en-US" sz="12200" u="none">
                <a:solidFill>
                  <a:srgbClr val="CFE5E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58" name="Shape 1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Shape 159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60" name="Shape 160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61" name="Shape 1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Shape 162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164" name="Shape 1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Shape 165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166" name="Shape 166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67" name="Shape 167"/>
          <p:cNvCxnSpPr/>
          <p:nvPr/>
        </p:nvCxnSpPr>
        <p:spPr>
          <a:xfrm>
            <a:off x="2795586" y="2133600"/>
            <a:ext cx="0" cy="3962399"/>
          </a:xfrm>
          <a:prstGeom prst="straightConnector1">
            <a:avLst/>
          </a:prstGeom>
          <a:noFill/>
          <a:ln cap="rnd" cmpd="sng" w="12700">
            <a:solidFill>
              <a:srgbClr val="CFE5E1">
                <a:alpha val="39607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8" name="Shape 168"/>
          <p:cNvCxnSpPr/>
          <p:nvPr/>
        </p:nvCxnSpPr>
        <p:spPr>
          <a:xfrm>
            <a:off x="5222875" y="2133600"/>
            <a:ext cx="0" cy="3967162"/>
          </a:xfrm>
          <a:prstGeom prst="straightConnector1">
            <a:avLst/>
          </a:prstGeom>
          <a:noFill/>
          <a:ln cap="rnd" cmpd="sng" w="12700">
            <a:solidFill>
              <a:srgbClr val="CFE5E1">
                <a:alpha val="39607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9" name="Shape 169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Shape 186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87" name="Shape 1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Shape 188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90" name="Shape 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Shape 191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2" name="Shape 192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93" name="Shape 1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Shape 194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5" name="Shape 195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96" name="Shape 1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Shape 197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199" name="Shape 19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201" name="Shape 201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02" name="Shape 202"/>
          <p:cNvCxnSpPr/>
          <p:nvPr/>
        </p:nvCxnSpPr>
        <p:spPr>
          <a:xfrm>
            <a:off x="2795586" y="2133600"/>
            <a:ext cx="0" cy="3962399"/>
          </a:xfrm>
          <a:prstGeom prst="straightConnector1">
            <a:avLst/>
          </a:prstGeom>
          <a:noFill/>
          <a:ln cap="rnd" cmpd="sng" w="12700">
            <a:solidFill>
              <a:srgbClr val="CFE5E1">
                <a:alpha val="39607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03" name="Shape 203"/>
          <p:cNvCxnSpPr/>
          <p:nvPr/>
        </p:nvCxnSpPr>
        <p:spPr>
          <a:xfrm>
            <a:off x="5222875" y="2133600"/>
            <a:ext cx="0" cy="3967162"/>
          </a:xfrm>
          <a:prstGeom prst="straightConnector1">
            <a:avLst/>
          </a:prstGeom>
          <a:noFill/>
          <a:ln cap="rnd" cmpd="sng" w="12700">
            <a:solidFill>
              <a:srgbClr val="CFE5E1">
                <a:alpha val="39607"/>
              </a:srgb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4" name="Shape 204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57521" lvl="5" marL="2514642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528" lvl="6" marL="2971849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536" lvl="7" marL="3429057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543" lvl="8" marL="3886264" marR="0" rtl="0" algn="l">
              <a:spcBef>
                <a:spcPts val="1000"/>
              </a:spcBef>
              <a:spcAft>
                <a:spcPts val="0"/>
              </a:spcAft>
              <a:buClr>
                <a:srgbClr val="CFE4E0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0" type="dt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0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Relationship Id="rId4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gif"/><Relationship Id="rId4" Type="http://schemas.openxmlformats.org/officeDocument/2006/relationships/image" Target="../media/image0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latviainside.com/explore/tours/aero/jelgava/virtualtour.html" TargetMode="External"/><Relationship Id="rId4" Type="http://schemas.openxmlformats.org/officeDocument/2006/relationships/hyperlink" Target="http://latviainside.com/explore/tours/aero/jelgava/virtualtour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7.jpg"/><Relationship Id="rId5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866775" y="2862261"/>
            <a:ext cx="7161211" cy="1914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Questrial"/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Jelgava. Introduction</a:t>
            </a:r>
            <a:br>
              <a:rPr b="1" i="0" lang="en-US" sz="4000" u="none" cap="none" strike="noStrike">
                <a:solidFill>
                  <a:srgbClr val="0F496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866775" y="4776787"/>
            <a:ext cx="6619874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19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ERASMUS + PROJECT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19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«ROUTES IN THE MIDDLE AGES AND THEIR SYMBOLOGY”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Att&amp;emacr;lu rezult&amp;amacr;ti vaic&amp;amacr;jumam “erasmus plus”"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692150"/>
            <a:ext cx="3024187" cy="8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City festival Parade</a:t>
            </a:r>
          </a:p>
        </p:txBody>
      </p:sp>
      <p:pic>
        <p:nvPicPr>
          <p:cNvPr descr="Att&amp;emacr;lu rezult&amp;amacr;ti vaic&amp;amacr;jumam “sand festival jelgava”"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075" y="1268412"/>
            <a:ext cx="4283075" cy="2595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jelgava”"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6625" y="3644900"/>
            <a:ext cx="3995736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jelgavaspusmaratons.lv/system/posts/images/000/000/017/original/IMG_0003.JPG?1436870952"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3573462"/>
            <a:ext cx="4646612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.pilseta24.lv/events/view/1/1/piena-paku-laivu-regate-jelgava_11237256_jpeg_2048x1365.jpg" id="305" name="Shape 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052512"/>
            <a:ext cx="4371974" cy="291306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860425" y="5229225"/>
            <a:ext cx="295275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Largest mass race Zemgale - Jelgava night half-marathon in streets of Jelgava. 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905375" y="2420936"/>
            <a:ext cx="3816349" cy="400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Milk pack regatta in Lielupe 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23850" y="242887"/>
            <a:ext cx="5119686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TOWNSPEOPLE  ACTIVITIES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323850" y="242887"/>
            <a:ext cx="5119686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8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townspeople  activities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4932362" y="1203325"/>
            <a:ext cx="3500436" cy="400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City festival Parade </a:t>
            </a:r>
          </a:p>
        </p:txBody>
      </p:sp>
      <p:pic>
        <p:nvPicPr>
          <p:cNvPr descr="Att&amp;emacr;lu rezult&amp;amacr;ti vaic&amp;amacr;jumam “ice festival Jelgava”"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3716337"/>
            <a:ext cx="3352799" cy="2582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sand festival jelgava”" id="316" name="Shape 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737" y="3740150"/>
            <a:ext cx="4579936" cy="25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4926012" y="2181225"/>
            <a:ext cx="3502025" cy="1322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Every year there are ice sculptur festival at winter and sand sculpture festival at summer.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Jānis Čakste monument 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11187" y="3740150"/>
            <a:ext cx="3298824" cy="28082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Jānis Čakste (1859 – 1927) was the first President of Latvia.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He was born near Jelgava.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He studied in Academia Petrina.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2843211" y="1268412"/>
            <a:ext cx="5905500" cy="1212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In Jelgava there is monument for our first President since 2009. </a:t>
            </a:r>
            <a:r>
              <a:rPr b="0" i="1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Sculptor Arta Dumpe.</a:t>
            </a:r>
          </a:p>
        </p:txBody>
      </p:sp>
      <p:pic>
        <p:nvPicPr>
          <p:cNvPr descr="Att&amp;emacr;lu rezult&amp;amacr;ti vaic&amp;amacr;jumam “J&amp;amacr;nios &amp;Ccaron;akste”" id="325" name="Shape 3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152525"/>
            <a:ext cx="1728787" cy="2351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piemineklis j&amp;amacr;nim &amp;ccaron;akstem”" id="326" name="Shape 32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0012" y="2586036"/>
            <a:ext cx="4752974" cy="35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Olympic center of Zemgale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68312" y="1484312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In Jelgava is the biggest Olympic center in region Zemgale.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Olympic center was build in 2010.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Next to this Olympic center there is BMX track too.</a:t>
            </a:r>
          </a:p>
        </p:txBody>
      </p:sp>
      <p:pic>
        <p:nvPicPr>
          <p:cNvPr descr="Att&amp;emacr;lu rezult&amp;amacr;ti vaic&amp;amacr;jumam “jelgavas olimpiskais centrs”"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87" y="2884486"/>
            <a:ext cx="4198937" cy="2808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jelgavas olimpiskais centrs”" id="334" name="Shape 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4437062"/>
            <a:ext cx="4025899" cy="212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4vsk.jelgava.lv/images/header/2b.jpg" id="339" name="Shape 339"/>
          <p:cNvPicPr preferRelativeResize="0"/>
          <p:nvPr/>
        </p:nvPicPr>
        <p:blipFill rotWithShape="1">
          <a:blip r:embed="rId3">
            <a:alphaModFix/>
          </a:blip>
          <a:srcRect b="0" l="3980" r="40631" t="0"/>
          <a:stretch/>
        </p:blipFill>
        <p:spPr>
          <a:xfrm>
            <a:off x="250825" y="1125537"/>
            <a:ext cx="6575424" cy="247173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>
            <p:ph idx="4294967295" type="subTitle"/>
          </p:nvPr>
        </p:nvSpPr>
        <p:spPr>
          <a:xfrm>
            <a:off x="107950" y="260350"/>
            <a:ext cx="3887786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ECDFEB"/>
                </a:solidFill>
                <a:latin typeface="Questrial"/>
                <a:ea typeface="Questrial"/>
                <a:cs typeface="Questrial"/>
                <a:sym typeface="Questrial"/>
              </a:rPr>
              <a:t>OUR JELGAVA’S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ECDFEB"/>
                </a:solidFill>
                <a:latin typeface="Questrial"/>
                <a:ea typeface="Questrial"/>
                <a:cs typeface="Questrial"/>
                <a:sym typeface="Questrial"/>
              </a:rPr>
              <a:t>SECONDARY</a:t>
            </a:r>
            <a:r>
              <a:rPr b="0" i="0" lang="en-US" sz="2000" u="none" cap="none" strike="noStrike">
                <a:solidFill>
                  <a:srgbClr val="CFE5E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ECDFEB"/>
                </a:solidFill>
                <a:latin typeface="Questrial"/>
                <a:ea typeface="Questrial"/>
                <a:cs typeface="Questrial"/>
                <a:sym typeface="Questrial"/>
              </a:rPr>
              <a:t>SCHOOL</a:t>
            </a:r>
            <a:r>
              <a:rPr b="0" i="0" lang="en-US" sz="2000" u="none" cap="none" strike="noStrike">
                <a:solidFill>
                  <a:srgbClr val="CFE5E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ECDFEB"/>
                </a:solidFill>
                <a:latin typeface="Questrial"/>
                <a:ea typeface="Questrial"/>
                <a:cs typeface="Questrial"/>
                <a:sym typeface="Questrial"/>
              </a:rPr>
              <a:t>NR.4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95287" y="5876925"/>
            <a:ext cx="8216900" cy="739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4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There are about 11oo students learning here this year. </a:t>
            </a:r>
          </a:p>
        </p:txBody>
      </p:sp>
      <p:pic>
        <p:nvPicPr>
          <p:cNvPr descr="http://www.4vsk.jelgava.lv/images/header/1b.jpg" id="342" name="Shape 3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237" y="3827462"/>
            <a:ext cx="8809036" cy="18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84187" y="452437"/>
            <a:ext cx="7056437" cy="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About school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395287" y="1412875"/>
            <a:ext cx="8208962" cy="266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Our school began to work at 1945 and works till nowadays.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In our school students learn from 1st class to 12 class. In primary school we have music class, sport class and regular class.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But in secondary school level we have «economic» class and «language» class ( pupils learn English, German and Russian).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The school year begins on September 1 and ends on May 31.</a:t>
            </a:r>
            <a:r>
              <a:rPr b="0" i="0" lang="en-US" sz="8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pic>
        <p:nvPicPr>
          <p:cNvPr descr="Att&amp;emacr;lu rezult&amp;amacr;ti vaic&amp;amacr;jumam “jelgavas 4.vidusskola”"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4156075"/>
            <a:ext cx="3551236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skol&amp;emacr;nu padome Jelgavas 4vidusskola”" id="350" name="Shape 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2637" y="4149725"/>
            <a:ext cx="4011611" cy="2382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755650" y="333375"/>
            <a:ext cx="7056437" cy="719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After school's activities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11187" y="1268412"/>
            <a:ext cx="6711949" cy="208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In our school you can play in the orchestra.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We have  boys choir and girls choir.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Ours girls choir is one of the best choirs in Latvia, and they are our school’s and town pride.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Many pupils acting at student council.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Att&amp;emacr;lu rezult&amp;amacr;ti vaic&amp;amacr;jumam “sp&amp;imacr;go”"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462" y="3933825"/>
            <a:ext cx="3697287" cy="262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rota p&amp;umacr;t&amp;emacr;ju or&amp;kcedil;estris”" id="358" name="Shape 3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3357562"/>
            <a:ext cx="3981449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1116012" y="1125537"/>
            <a:ext cx="6551611" cy="3382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Thank you for your attention ☺ 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57200" y="5157787"/>
            <a:ext cx="8229600" cy="973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171450" y="260350"/>
            <a:ext cx="8658225" cy="1403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Jelgava founded in 1265 </a:t>
            </a:r>
            <a:r>
              <a:rPr b="0" i="0" lang="en-US" sz="20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but the town's historic centre, industry, rail network, and public buildings were heavily damaged by the fighting, with almost 90% of the city destroyed totally in second world war in 1944. Nowadays the town is booming and brought to life.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20712" y="5946775"/>
            <a:ext cx="512127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TOWN 750 YEARS ANNIVERSARY POSTER</a:t>
            </a:r>
          </a:p>
        </p:txBody>
      </p:sp>
      <p:pic>
        <p:nvPicPr>
          <p:cNvPr descr="http://5vsk.jelgava.lv/images/FOTOGRAFII_DLJA_STATEJ/Baneris.jpg"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844675"/>
            <a:ext cx="7848599" cy="39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321" l="1299" r="0" t="1399"/>
          <a:stretch/>
        </p:blipFill>
        <p:spPr>
          <a:xfrm>
            <a:off x="3406775" y="3644900"/>
            <a:ext cx="5472111" cy="27368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2" name="Shape 242"/>
          <p:cNvSpPr txBox="1"/>
          <p:nvPr>
            <p:ph idx="1" type="body"/>
          </p:nvPr>
        </p:nvSpPr>
        <p:spPr>
          <a:xfrm>
            <a:off x="179386" y="479425"/>
            <a:ext cx="2998786" cy="267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Jelgava is located in central Latvia (Zemgales region).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Jelgava is about 41km from capital of Latvia - Riga.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The inhabitants are about 64.000 people.  It’s the 4th biggest city in Latvia.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6804025" y="2701925"/>
            <a:ext cx="19446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6419850" y="2989261"/>
            <a:ext cx="2736850" cy="666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b="1" i="0" lang="en-US" sz="2400" u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Flag of Jelgava </a:t>
            </a:r>
          </a:p>
        </p:txBody>
      </p:sp>
      <p:sp>
        <p:nvSpPr>
          <p:cNvPr id="245" name="Shape 245"/>
          <p:cNvSpPr/>
          <p:nvPr/>
        </p:nvSpPr>
        <p:spPr>
          <a:xfrm>
            <a:off x="5364162" y="5013325"/>
            <a:ext cx="863599" cy="431799"/>
          </a:xfrm>
          <a:prstGeom prst="ellipse">
            <a:avLst/>
          </a:prstGeom>
          <a:solidFill>
            <a:schemeClr val="accent1">
              <a:alpha val="45490"/>
            </a:schemeClr>
          </a:solidFill>
          <a:ln cap="rnd" cmpd="sng" w="19050">
            <a:solidFill>
              <a:srgbClr val="5C94B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Att&amp;emacr;lu rezult&amp;amacr;ti vaic&amp;amacr;jumam “jelgavas karogs”"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0587" y="263525"/>
            <a:ext cx="5427662" cy="278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84187" y="452437"/>
            <a:ext cx="8191499" cy="1400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Jelgava’s panoramic view with 18th century duke Byron palace on the Pasta (Mail) island. Lielupe river (Big River) divides the town into two parts. </a:t>
            </a:r>
          </a:p>
        </p:txBody>
      </p:sp>
      <p:pic>
        <p:nvPicPr>
          <p:cNvPr descr="http://www.valdo.lv/gallery/photos/gal_194.JPG"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850" y="1989136"/>
            <a:ext cx="6481761" cy="431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866775" y="2862261"/>
            <a:ext cx="6619874" cy="1914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Jelgava panoramic wiew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866775" y="4776787"/>
            <a:ext cx="6619874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HTTP://LATVIAINSIDE.COM/EXPLORE/TOURS/AERO/JELGAVA/VIRTUALTOUR.HTML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sng" cap="none" strike="noStrike">
              <a:solidFill>
                <a:schemeClr val="hlink"/>
              </a:solidFill>
              <a:latin typeface="Questrial"/>
              <a:ea typeface="Questrial"/>
              <a:cs typeface="Questrial"/>
              <a:sym typeface="Questrial"/>
              <a:hlinkClick r:id="rId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611187" y="404812"/>
            <a:ext cx="6624637" cy="5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The Palace (open in 1772) 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395287" y="3789362"/>
            <a:ext cx="8353425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85725" lvl="0" marL="85725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 Designed by the famous Russian architect with Italian roots -  Francesco Bartolomeo Rastrelli, the Palace is the pride and the dominant architectural feature of Jelgava. (He was the architect of the Winter’s Palace at St. Petersburg).</a:t>
            </a:r>
          </a:p>
          <a:p>
            <a:pPr indent="-85725" lvl="0" marL="857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 Since 1936 there is located Agriculture University of    Latvia.</a:t>
            </a:r>
          </a:p>
        </p:txBody>
      </p:sp>
      <p:pic>
        <p:nvPicPr>
          <p:cNvPr descr="Att&amp;emacr;lu rezult&amp;amacr;ti vaic&amp;amacr;jumam “jelgavas pils”"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0162"/>
            <a:ext cx="9144000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84187" y="222250"/>
            <a:ext cx="7056437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42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Old jelgava</a:t>
            </a:r>
          </a:p>
        </p:txBody>
      </p:sp>
      <p:pic>
        <p:nvPicPr>
          <p:cNvPr descr="Att&amp;emacr;lu rezult&amp;amacr;ti vaic&amp;amacr;jumam “jelgava”"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87" y="1016000"/>
            <a:ext cx="4081462" cy="27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academia petrina”" id="272" name="Shape 2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3357562"/>
            <a:ext cx="4422774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68287" y="3700462"/>
            <a:ext cx="3743324" cy="2232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Academia Petrina or Jelgava Gymnasium is the oldest educational institution established by duke Peter von Biron in 1775.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Now there are town museum of history and art.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4716462" y="1319212"/>
            <a:ext cx="3743324" cy="15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Catholic and Ortodox cathedrals.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42875" y="333375"/>
            <a:ext cx="3205162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5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Jelgava’s sceneries</a:t>
            </a:r>
          </a:p>
        </p:txBody>
      </p:sp>
      <p:pic>
        <p:nvPicPr>
          <p:cNvPr descr="http://g2.delphi.lv/images/pix/728x350/V-ITxxMXth8/jelgava-ziema-alingis-zirgi-46875593.jpg"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009650"/>
            <a:ext cx="5634036" cy="27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6021387" y="2060575"/>
            <a:ext cx="266382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Wild horses in the Pasta island behind The Castle.</a:t>
            </a:r>
          </a:p>
        </p:txBody>
      </p:sp>
      <p:pic>
        <p:nvPicPr>
          <p:cNvPr descr="Att&amp;emacr;lu rezult&amp;amacr;ti vaic&amp;amacr;jumam “pasta salas komplekss”" id="282" name="Shape 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3500437"/>
            <a:ext cx="4257674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95287" y="5602287"/>
            <a:ext cx="3816349" cy="400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Skaters  in the Pasta island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611187" y="222250"/>
            <a:ext cx="7056437" cy="600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Questrial"/>
              <a:buNone/>
            </a:pPr>
            <a:r>
              <a:rPr b="0" i="0" lang="en-US" sz="2400" u="none" cap="none" strike="noStrik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Pedestrian bridge “Mītava”</a:t>
            </a:r>
          </a:p>
        </p:txBody>
      </p:sp>
      <p:pic>
        <p:nvPicPr>
          <p:cNvPr descr="Att&amp;emacr;lu rezult&amp;amacr;ti vaic&amp;amacr;jumam “bridge mitava”"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3470275"/>
            <a:ext cx="3621086" cy="2265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bridge mitava”" id="290" name="Shape 2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662" y="3860800"/>
            <a:ext cx="3476624" cy="2608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t&amp;emacr;lu rezult&amp;amacr;ti vaic&amp;amacr;jumam “bridge mitava”" id="291" name="Shape 2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" y="989012"/>
            <a:ext cx="3536949" cy="234791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140200" y="979487"/>
            <a:ext cx="4840286" cy="309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This bridge is called “Mītava” because Jelgava was called Mītava from 1265 to 17 century.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The bridge was build in 2012. It means that it is the newest cultural object in Jelgava.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E5E1"/>
              </a:buClr>
              <a:buSzPct val="80000"/>
              <a:buFont typeface="Noto Sans Symbols"/>
              <a:buChar char="▶"/>
            </a:pPr>
            <a:r>
              <a:rPr b="0" i="0" lang="en-US" sz="2000" u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Pedestrian bridge “Mītava” is a unique in The Baltic States.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Ion">
  <a:themeElements>
    <a:clrScheme name="Custom 5">
      <a:dk1>
        <a:srgbClr val="000000"/>
      </a:dk1>
      <a:lt1>
        <a:srgbClr val="FFFFFF"/>
      </a:lt1>
      <a:dk2>
        <a:srgbClr val="88BEB4"/>
      </a:dk2>
      <a:lt2>
        <a:srgbClr val="EBEBEB"/>
      </a:lt2>
      <a:accent1>
        <a:srgbClr val="7FCAF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Custom 5">
      <a:dk1>
        <a:srgbClr val="000000"/>
      </a:dk1>
      <a:lt1>
        <a:srgbClr val="FFFFFF"/>
      </a:lt1>
      <a:dk2>
        <a:srgbClr val="88BEB4"/>
      </a:dk2>
      <a:lt2>
        <a:srgbClr val="EBEBEB"/>
      </a:lt2>
      <a:accent1>
        <a:srgbClr val="7FCAF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Ion">
  <a:themeElements>
    <a:clrScheme name="Custom 5">
      <a:dk1>
        <a:srgbClr val="000000"/>
      </a:dk1>
      <a:lt1>
        <a:srgbClr val="FFFFFF"/>
      </a:lt1>
      <a:dk2>
        <a:srgbClr val="88BEB4"/>
      </a:dk2>
      <a:lt2>
        <a:srgbClr val="EBEBEB"/>
      </a:lt2>
      <a:accent1>
        <a:srgbClr val="7FCAF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Ion">
  <a:themeElements>
    <a:clrScheme name="Custom 5">
      <a:dk1>
        <a:srgbClr val="000000"/>
      </a:dk1>
      <a:lt1>
        <a:srgbClr val="FFFFFF"/>
      </a:lt1>
      <a:dk2>
        <a:srgbClr val="88BEB4"/>
      </a:dk2>
      <a:lt2>
        <a:srgbClr val="EBEBEB"/>
      </a:lt2>
      <a:accent1>
        <a:srgbClr val="7FCAF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