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5" r:id="rId9"/>
    <p:sldId id="264" r:id="rId10"/>
    <p:sldId id="266" r:id="rId11"/>
    <p:sldId id="267" r:id="rId12"/>
    <p:sldId id="268" r:id="rId13"/>
    <p:sldId id="288" r:id="rId14"/>
    <p:sldId id="287" r:id="rId15"/>
    <p:sldId id="269" r:id="rId16"/>
    <p:sldId id="271" r:id="rId17"/>
    <p:sldId id="289" r:id="rId18"/>
    <p:sldId id="273" r:id="rId19"/>
    <p:sldId id="274" r:id="rId20"/>
    <p:sldId id="275" r:id="rId21"/>
    <p:sldId id="276" r:id="rId22"/>
    <p:sldId id="277" r:id="rId23"/>
    <p:sldId id="278" r:id="rId24"/>
    <p:sldId id="279" r:id="rId25"/>
    <p:sldId id="280" r:id="rId26"/>
    <p:sldId id="290" r:id="rId27"/>
    <p:sldId id="281" r:id="rId28"/>
    <p:sldId id="282" r:id="rId29"/>
    <p:sldId id="283" r:id="rId30"/>
    <p:sldId id="284" r:id="rId31"/>
    <p:sldId id="291" r:id="rId32"/>
    <p:sldId id="285" r:id="rId33"/>
    <p:sldId id="286" r:id="rId34"/>
    <p:sldId id="292" r:id="rId35"/>
    <p:sldId id="270" r:id="rId36"/>
    <p:sldId id="293" r:id="rId37"/>
    <p:sldId id="294" r:id="rId38"/>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425B952-5B74-4BFC-93B4-285D9C52D1C7}" type="datetimeFigureOut">
              <a:rPr lang="lv-LV" smtClean="0"/>
              <a:t>2013.04.07.</a:t>
            </a:fld>
            <a:endParaRPr lang="lv-LV"/>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lv-LV"/>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B255DFF-2FF8-4D51-9EC9-75B2B17BE87A}" type="slidenum">
              <a:rPr lang="lv-LV" smtClean="0"/>
              <a:t>‹#›</a:t>
            </a:fld>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25B952-5B74-4BFC-93B4-285D9C52D1C7}" type="datetimeFigureOut">
              <a:rPr lang="lv-LV" smtClean="0"/>
              <a:t>2013.04.07.</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AB255DFF-2FF8-4D51-9EC9-75B2B17BE87A}" type="slidenum">
              <a:rPr lang="lv-LV" smtClean="0"/>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425B952-5B74-4BFC-93B4-285D9C52D1C7}" type="datetimeFigureOut">
              <a:rPr lang="lv-LV" smtClean="0"/>
              <a:t>2013.04.07.</a:t>
            </a:fld>
            <a:endParaRPr lang="lv-LV"/>
          </a:p>
        </p:txBody>
      </p:sp>
      <p:sp>
        <p:nvSpPr>
          <p:cNvPr id="5" name="Footer Placeholder 4"/>
          <p:cNvSpPr>
            <a:spLocks noGrp="1"/>
          </p:cNvSpPr>
          <p:nvPr>
            <p:ph type="ftr" sz="quarter" idx="11"/>
          </p:nvPr>
        </p:nvSpPr>
        <p:spPr>
          <a:xfrm>
            <a:off x="457200" y="6556248"/>
            <a:ext cx="3657600" cy="228600"/>
          </a:xfrm>
        </p:spPr>
        <p:txBody>
          <a:bodyPr/>
          <a:lstStyle>
            <a:extLst/>
          </a:lstStyle>
          <a:p>
            <a:endParaRPr lang="lv-LV"/>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B255DFF-2FF8-4D51-9EC9-75B2B17BE87A}" type="slidenum">
              <a:rPr lang="lv-LV" smtClean="0"/>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25B952-5B74-4BFC-93B4-285D9C52D1C7}" type="datetimeFigureOut">
              <a:rPr lang="lv-LV" smtClean="0"/>
              <a:t>2013.04.07.</a:t>
            </a:fld>
            <a:endParaRPr lang="lv-LV"/>
          </a:p>
        </p:txBody>
      </p:sp>
      <p:sp>
        <p:nvSpPr>
          <p:cNvPr id="5" name="Footer Placeholder 4"/>
          <p:cNvSpPr>
            <a:spLocks noGrp="1"/>
          </p:cNvSpPr>
          <p:nvPr>
            <p:ph type="ftr" sz="quarter" idx="11"/>
          </p:nvPr>
        </p:nvSpPr>
        <p:spPr/>
        <p:txBody>
          <a:bodyPr/>
          <a:lstStyle>
            <a:extLst/>
          </a:lstStyle>
          <a:p>
            <a:endParaRPr lang="lv-LV"/>
          </a:p>
        </p:txBody>
      </p:sp>
      <p:sp>
        <p:nvSpPr>
          <p:cNvPr id="6" name="Slide Number Placeholder 5"/>
          <p:cNvSpPr>
            <a:spLocks noGrp="1"/>
          </p:cNvSpPr>
          <p:nvPr>
            <p:ph type="sldNum" sz="quarter" idx="12"/>
          </p:nvPr>
        </p:nvSpPr>
        <p:spPr/>
        <p:txBody>
          <a:bodyPr/>
          <a:lstStyle>
            <a:extLst/>
          </a:lstStyle>
          <a:p>
            <a:fld id="{AB255DFF-2FF8-4D51-9EC9-75B2B17BE87A}" type="slidenum">
              <a:rPr lang="lv-LV" smtClean="0"/>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425B952-5B74-4BFC-93B4-285D9C52D1C7}" type="datetimeFigureOut">
              <a:rPr lang="lv-LV" smtClean="0"/>
              <a:t>2013.04.07.</a:t>
            </a:fld>
            <a:endParaRPr lang="lv-LV"/>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lv-LV"/>
          </a:p>
        </p:txBody>
      </p:sp>
      <p:sp>
        <p:nvSpPr>
          <p:cNvPr id="6" name="Slide Number Placeholder 5"/>
          <p:cNvSpPr>
            <a:spLocks noGrp="1"/>
          </p:cNvSpPr>
          <p:nvPr>
            <p:ph type="sldNum" sz="quarter" idx="12"/>
          </p:nvPr>
        </p:nvSpPr>
        <p:spPr>
          <a:xfrm>
            <a:off x="6733952" y="6555112"/>
            <a:ext cx="588336" cy="228600"/>
          </a:xfrm>
        </p:spPr>
        <p:txBody>
          <a:bodyPr/>
          <a:lstStyle>
            <a:extLst/>
          </a:lstStyle>
          <a:p>
            <a:fld id="{AB255DFF-2FF8-4D51-9EC9-75B2B17BE87A}" type="slidenum">
              <a:rPr lang="lv-LV" smtClean="0"/>
              <a:t>‹#›</a:t>
            </a:fld>
            <a:endParaRPr lang="lv-LV"/>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25B952-5B74-4BFC-93B4-285D9C52D1C7}" type="datetimeFigureOut">
              <a:rPr lang="lv-LV" smtClean="0"/>
              <a:t>2013.04.07.</a:t>
            </a:fld>
            <a:endParaRPr lang="lv-LV"/>
          </a:p>
        </p:txBody>
      </p:sp>
      <p:sp>
        <p:nvSpPr>
          <p:cNvPr id="6" name="Footer Placeholder 5"/>
          <p:cNvSpPr>
            <a:spLocks noGrp="1"/>
          </p:cNvSpPr>
          <p:nvPr>
            <p:ph type="ftr" sz="quarter" idx="11"/>
          </p:nvPr>
        </p:nvSpPr>
        <p:spPr/>
        <p:txBody>
          <a:bodyPr/>
          <a:lstStyle>
            <a:extLst/>
          </a:lstStyle>
          <a:p>
            <a:endParaRPr lang="lv-LV"/>
          </a:p>
        </p:txBody>
      </p:sp>
      <p:sp>
        <p:nvSpPr>
          <p:cNvPr id="7" name="Slide Number Placeholder 6"/>
          <p:cNvSpPr>
            <a:spLocks noGrp="1"/>
          </p:cNvSpPr>
          <p:nvPr>
            <p:ph type="sldNum" sz="quarter" idx="12"/>
          </p:nvPr>
        </p:nvSpPr>
        <p:spPr/>
        <p:txBody>
          <a:bodyPr/>
          <a:lstStyle>
            <a:extLst/>
          </a:lstStyle>
          <a:p>
            <a:fld id="{AB255DFF-2FF8-4D51-9EC9-75B2B17BE87A}" type="slidenum">
              <a:rPr lang="lv-LV" smtClean="0"/>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425B952-5B74-4BFC-93B4-285D9C52D1C7}" type="datetimeFigureOut">
              <a:rPr lang="lv-LV" smtClean="0"/>
              <a:t>2013.04.07.</a:t>
            </a:fld>
            <a:endParaRPr lang="lv-LV"/>
          </a:p>
        </p:txBody>
      </p:sp>
      <p:sp>
        <p:nvSpPr>
          <p:cNvPr id="8" name="Footer Placeholder 7"/>
          <p:cNvSpPr>
            <a:spLocks noGrp="1"/>
          </p:cNvSpPr>
          <p:nvPr>
            <p:ph type="ftr" sz="quarter" idx="11"/>
          </p:nvPr>
        </p:nvSpPr>
        <p:spPr/>
        <p:txBody>
          <a:bodyPr/>
          <a:lstStyle>
            <a:extLst/>
          </a:lstStyle>
          <a:p>
            <a:endParaRPr lang="lv-LV"/>
          </a:p>
        </p:txBody>
      </p:sp>
      <p:sp>
        <p:nvSpPr>
          <p:cNvPr id="9" name="Slide Number Placeholder 8"/>
          <p:cNvSpPr>
            <a:spLocks noGrp="1"/>
          </p:cNvSpPr>
          <p:nvPr>
            <p:ph type="sldNum" sz="quarter" idx="12"/>
          </p:nvPr>
        </p:nvSpPr>
        <p:spPr/>
        <p:txBody>
          <a:bodyPr/>
          <a:lstStyle>
            <a:extLst/>
          </a:lstStyle>
          <a:p>
            <a:fld id="{AB255DFF-2FF8-4D51-9EC9-75B2B17BE87A}" type="slidenum">
              <a:rPr lang="lv-LV" smtClean="0"/>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425B952-5B74-4BFC-93B4-285D9C52D1C7}" type="datetimeFigureOut">
              <a:rPr lang="lv-LV" smtClean="0"/>
              <a:t>2013.04.07.</a:t>
            </a:fld>
            <a:endParaRPr lang="lv-LV"/>
          </a:p>
        </p:txBody>
      </p:sp>
      <p:sp>
        <p:nvSpPr>
          <p:cNvPr id="4" name="Footer Placeholder 3"/>
          <p:cNvSpPr>
            <a:spLocks noGrp="1"/>
          </p:cNvSpPr>
          <p:nvPr>
            <p:ph type="ftr" sz="quarter" idx="11"/>
          </p:nvPr>
        </p:nvSpPr>
        <p:spPr/>
        <p:txBody>
          <a:bodyPr/>
          <a:lstStyle>
            <a:extLst/>
          </a:lstStyle>
          <a:p>
            <a:endParaRPr lang="lv-LV"/>
          </a:p>
        </p:txBody>
      </p:sp>
      <p:sp>
        <p:nvSpPr>
          <p:cNvPr id="5" name="Slide Number Placeholder 4"/>
          <p:cNvSpPr>
            <a:spLocks noGrp="1"/>
          </p:cNvSpPr>
          <p:nvPr>
            <p:ph type="sldNum" sz="quarter" idx="12"/>
          </p:nvPr>
        </p:nvSpPr>
        <p:spPr/>
        <p:txBody>
          <a:bodyPr/>
          <a:lstStyle>
            <a:extLst/>
          </a:lstStyle>
          <a:p>
            <a:fld id="{AB255DFF-2FF8-4D51-9EC9-75B2B17BE87A}" type="slidenum">
              <a:rPr lang="lv-LV" smtClean="0"/>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425B952-5B74-4BFC-93B4-285D9C52D1C7}" type="datetimeFigureOut">
              <a:rPr lang="lv-LV" smtClean="0"/>
              <a:t>2013.04.07.</a:t>
            </a:fld>
            <a:endParaRPr lang="lv-LV"/>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lv-LV"/>
          </a:p>
        </p:txBody>
      </p:sp>
      <p:sp>
        <p:nvSpPr>
          <p:cNvPr id="4" name="Slide Number Placeholder 3"/>
          <p:cNvSpPr>
            <a:spLocks noGrp="1"/>
          </p:cNvSpPr>
          <p:nvPr>
            <p:ph type="sldNum" sz="quarter" idx="12"/>
          </p:nvPr>
        </p:nvSpPr>
        <p:spPr/>
        <p:txBody>
          <a:bodyPr/>
          <a:lstStyle>
            <a:extLst/>
          </a:lstStyle>
          <a:p>
            <a:fld id="{AB255DFF-2FF8-4D51-9EC9-75B2B17BE87A}" type="slidenum">
              <a:rPr lang="lv-LV" smtClean="0"/>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25B952-5B74-4BFC-93B4-285D9C52D1C7}" type="datetimeFigureOut">
              <a:rPr lang="lv-LV" smtClean="0"/>
              <a:t>2013.04.07.</a:t>
            </a:fld>
            <a:endParaRPr lang="lv-LV"/>
          </a:p>
        </p:txBody>
      </p:sp>
      <p:sp>
        <p:nvSpPr>
          <p:cNvPr id="6" name="Footer Placeholder 5"/>
          <p:cNvSpPr>
            <a:spLocks noGrp="1"/>
          </p:cNvSpPr>
          <p:nvPr>
            <p:ph type="ftr" sz="quarter" idx="11"/>
          </p:nvPr>
        </p:nvSpPr>
        <p:spPr/>
        <p:txBody>
          <a:bodyPr/>
          <a:lstStyle>
            <a:extLst/>
          </a:lstStyle>
          <a:p>
            <a:endParaRPr lang="lv-LV"/>
          </a:p>
        </p:txBody>
      </p:sp>
      <p:sp>
        <p:nvSpPr>
          <p:cNvPr id="7" name="Slide Number Placeholder 6"/>
          <p:cNvSpPr>
            <a:spLocks noGrp="1"/>
          </p:cNvSpPr>
          <p:nvPr>
            <p:ph type="sldNum" sz="quarter" idx="12"/>
          </p:nvPr>
        </p:nvSpPr>
        <p:spPr/>
        <p:txBody>
          <a:bodyPr/>
          <a:lstStyle>
            <a:extLst/>
          </a:lstStyle>
          <a:p>
            <a:fld id="{AB255DFF-2FF8-4D51-9EC9-75B2B17BE87A}" type="slidenum">
              <a:rPr lang="lv-LV" smtClean="0"/>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425B952-5B74-4BFC-93B4-285D9C52D1C7}" type="datetimeFigureOut">
              <a:rPr lang="lv-LV" smtClean="0"/>
              <a:t>2013.04.07.</a:t>
            </a:fld>
            <a:endParaRPr lang="lv-LV"/>
          </a:p>
        </p:txBody>
      </p:sp>
      <p:sp>
        <p:nvSpPr>
          <p:cNvPr id="6" name="Footer Placeholder 5"/>
          <p:cNvSpPr>
            <a:spLocks noGrp="1"/>
          </p:cNvSpPr>
          <p:nvPr>
            <p:ph type="ftr" sz="quarter" idx="11"/>
          </p:nvPr>
        </p:nvSpPr>
        <p:spPr/>
        <p:txBody>
          <a:bodyPr/>
          <a:lstStyle>
            <a:extLst/>
          </a:lstStyle>
          <a:p>
            <a:endParaRPr lang="lv-LV"/>
          </a:p>
        </p:txBody>
      </p:sp>
      <p:sp>
        <p:nvSpPr>
          <p:cNvPr id="7" name="Slide Number Placeholder 6"/>
          <p:cNvSpPr>
            <a:spLocks noGrp="1"/>
          </p:cNvSpPr>
          <p:nvPr>
            <p:ph type="sldNum" sz="quarter" idx="12"/>
          </p:nvPr>
        </p:nvSpPr>
        <p:spPr/>
        <p:txBody>
          <a:bodyPr/>
          <a:lstStyle>
            <a:extLst/>
          </a:lstStyle>
          <a:p>
            <a:fld id="{AB255DFF-2FF8-4D51-9EC9-75B2B17BE87A}" type="slidenum">
              <a:rPr lang="lv-LV" smtClean="0"/>
              <a:t>‹#›</a:t>
            </a:fld>
            <a:endParaRPr lang="lv-LV"/>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425B952-5B74-4BFC-93B4-285D9C52D1C7}" type="datetimeFigureOut">
              <a:rPr lang="lv-LV" smtClean="0"/>
              <a:t>2013.04.07.</a:t>
            </a:fld>
            <a:endParaRPr lang="lv-LV"/>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lv-LV"/>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B255DFF-2FF8-4D51-9EC9-75B2B17BE87A}" type="slidenum">
              <a:rPr lang="lv-LV" smtClean="0"/>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konomisti.lv/article.php?id=122"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u.lv/zinas/t/759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lu.lv/zinas/t/7594/"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politika.lv/article/imigrantu-integracija-dzivs-stasts" TargetMode="External"/><Relationship Id="rId2" Type="http://schemas.openxmlformats.org/officeDocument/2006/relationships/hyperlink" Target="http://www.makroekonomika.lv/cik-cilveku-latviju-pameta-un-cik-vel-pametis" TargetMode="External"/><Relationship Id="rId1" Type="http://schemas.openxmlformats.org/officeDocument/2006/relationships/slideLayout" Target="../slideLayouts/slideLayout2.xml"/><Relationship Id="rId4" Type="http://schemas.openxmlformats.org/officeDocument/2006/relationships/hyperlink" Target="http://www.kasjauns.lv/lv/zinas/89031/parceloties-uz-dzivi-cita-valsti-pern-latviju-pametusi-23-127-cilveki"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lv-LV" sz="2000" dirty="0" smtClean="0"/>
              <a:t>Prezentācija  lekcijai  par karjeru „Mācīties vai strādāt? Palikt vai emigrēt?”.</a:t>
            </a:r>
            <a:br>
              <a:rPr lang="lv-LV" sz="2000" dirty="0" smtClean="0"/>
            </a:br>
            <a:r>
              <a:rPr lang="lv-LV" sz="2000" dirty="0" smtClean="0"/>
              <a:t>Pēdējo gadu statistika par cilvēkiem, kas  emigrējuši.</a:t>
            </a:r>
            <a:r>
              <a:rPr lang="lv-LV" dirty="0" smtClean="0"/>
              <a:t> </a:t>
            </a:r>
            <a:endParaRPr lang="lv-LV" dirty="0"/>
          </a:p>
        </p:txBody>
      </p:sp>
      <p:sp>
        <p:nvSpPr>
          <p:cNvPr id="3" name="Subtitle 2"/>
          <p:cNvSpPr>
            <a:spLocks noGrp="1"/>
          </p:cNvSpPr>
          <p:nvPr>
            <p:ph type="subTitle" idx="1"/>
          </p:nvPr>
        </p:nvSpPr>
        <p:spPr/>
        <p:txBody>
          <a:bodyPr>
            <a:normAutofit/>
          </a:bodyPr>
          <a:lstStyle/>
          <a:p>
            <a:r>
              <a:rPr lang="lv-LV" dirty="0" smtClean="0"/>
              <a:t>Preses apskata apkopojums</a:t>
            </a:r>
            <a:endParaRPr lang="lv-LV" dirty="0"/>
          </a:p>
          <a:p>
            <a:r>
              <a:rPr lang="lv-LV" dirty="0" smtClean="0"/>
              <a:t>1202.2013</a:t>
            </a:r>
            <a:endParaRPr lang="lv-LV" dirty="0"/>
          </a:p>
        </p:txBody>
      </p:sp>
    </p:spTree>
    <p:extLst>
      <p:ext uri="{BB962C8B-B14F-4D97-AF65-F5344CB8AC3E}">
        <p14:creationId xmlns:p14="http://schemas.microsoft.com/office/powerpoint/2010/main" val="994482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Autofit/>
          </a:bodyPr>
          <a:lstStyle/>
          <a:p>
            <a:r>
              <a:rPr lang="lv-LV" sz="3200" dirty="0">
                <a:solidFill>
                  <a:srgbClr val="020202"/>
                </a:solidFill>
                <a:latin typeface="Georgia"/>
                <a:ea typeface="Times New Roman"/>
                <a:cs typeface="Arial"/>
              </a:rPr>
              <a:t>Tautas skaitīšanā iegūtā informācija par iedzīvotāju emigrāciju liecina, ka pirms tautas skaitīšanas izmantotā informācija par oficiāli reģistrētajām emigrējošām personām ir nepilnīga, novērtējot kopējo emigrantu plūsmu, turklāt emigrācijas reģistrācijas gads bieži neatbilst reālajam emigrācijas periodam, secina CSP.</a:t>
            </a:r>
            <a:br>
              <a:rPr lang="lv-LV" sz="3200" dirty="0">
                <a:solidFill>
                  <a:srgbClr val="020202"/>
                </a:solidFill>
                <a:latin typeface="Georgia"/>
                <a:ea typeface="Times New Roman"/>
                <a:cs typeface="Arial"/>
              </a:rPr>
            </a:br>
            <a:endParaRPr lang="lv-LV" sz="3200" dirty="0"/>
          </a:p>
        </p:txBody>
      </p:sp>
    </p:spTree>
    <p:extLst>
      <p:ext uri="{BB962C8B-B14F-4D97-AF65-F5344CB8AC3E}">
        <p14:creationId xmlns:p14="http://schemas.microsoft.com/office/powerpoint/2010/main" val="2551921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Migrācijas apjomi</a:t>
            </a:r>
            <a:endParaRPr lang="lv-LV" dirty="0"/>
          </a:p>
        </p:txBody>
      </p:sp>
      <p:sp>
        <p:nvSpPr>
          <p:cNvPr id="3" name="Content Placeholder 2"/>
          <p:cNvSpPr>
            <a:spLocks noGrp="1"/>
          </p:cNvSpPr>
          <p:nvPr>
            <p:ph idx="1"/>
          </p:nvPr>
        </p:nvSpPr>
        <p:spPr>
          <a:xfrm>
            <a:off x="457200" y="1524000"/>
            <a:ext cx="7239000" cy="4846320"/>
          </a:xfrm>
        </p:spPr>
        <p:txBody>
          <a:bodyPr>
            <a:normAutofit fontScale="92500" lnSpcReduction="20000"/>
          </a:bodyPr>
          <a:lstStyle/>
          <a:p>
            <a:pPr>
              <a:lnSpc>
                <a:spcPts val="1680"/>
              </a:lnSpc>
            </a:pPr>
            <a:endParaRPr lang="lv-LV" sz="3600" dirty="0" smtClean="0">
              <a:solidFill>
                <a:srgbClr val="444444"/>
              </a:solidFill>
              <a:latin typeface="Georgia" pitchFamily="18" charset="0"/>
              <a:ea typeface="Times New Roman"/>
              <a:cs typeface="Times New Roman"/>
            </a:endParaRPr>
          </a:p>
          <a:p>
            <a:r>
              <a:rPr lang="lv-LV" sz="3600" dirty="0" smtClean="0">
                <a:latin typeface="Georgia" pitchFamily="18" charset="0"/>
              </a:rPr>
              <a:t>Patieso migrācijas apjomu ir iespējams ne vien uzminēt, bet arī ticami novērtēt. Mēs varam runāt par diviem šādiem novērtējumiem: </a:t>
            </a:r>
            <a:r>
              <a:rPr lang="lv-LV" sz="3600" dirty="0" smtClean="0">
                <a:latin typeface="Georgia" pitchFamily="18" charset="0"/>
                <a:hlinkClick r:id="rId2"/>
              </a:rPr>
              <a:t>2011.g. Spīdolas balvas laureāta</a:t>
            </a:r>
            <a:r>
              <a:rPr lang="lv-LV" sz="3600" dirty="0" smtClean="0">
                <a:latin typeface="Georgia" pitchFamily="18" charset="0"/>
              </a:rPr>
              <a:t> Latvijas Universitātes </a:t>
            </a:r>
            <a:r>
              <a:rPr lang="lv-LV" sz="3600" dirty="0" err="1" smtClean="0">
                <a:latin typeface="Georgia" pitchFamily="18" charset="0"/>
              </a:rPr>
              <a:t>ekonometrijas</a:t>
            </a:r>
            <a:r>
              <a:rPr lang="lv-LV" sz="3600" dirty="0" smtClean="0">
                <a:latin typeface="Georgia" pitchFamily="18" charset="0"/>
              </a:rPr>
              <a:t> profesora Mihaila </a:t>
            </a:r>
            <a:r>
              <a:rPr lang="lv-LV" sz="3600" dirty="0" err="1" smtClean="0">
                <a:latin typeface="Georgia" pitchFamily="18" charset="0"/>
              </a:rPr>
              <a:t>Hazana</a:t>
            </a:r>
            <a:r>
              <a:rPr lang="lv-LV" sz="3600" dirty="0" smtClean="0">
                <a:latin typeface="Georgia" pitchFamily="18" charset="0"/>
              </a:rPr>
              <a:t> novērtējumu un </a:t>
            </a:r>
            <a:r>
              <a:rPr lang="lv-LV" sz="3600" dirty="0" smtClean="0">
                <a:latin typeface="Georgia" pitchFamily="18" charset="0"/>
              </a:rPr>
              <a:t>Latvijas bankas ekonomista Oļega </a:t>
            </a:r>
            <a:r>
              <a:rPr lang="lv-LV" sz="3600" dirty="0" err="1" smtClean="0">
                <a:latin typeface="Georgia" pitchFamily="18" charset="0"/>
              </a:rPr>
              <a:t>Krasnopjorova</a:t>
            </a:r>
            <a:r>
              <a:rPr lang="lv-LV" sz="3600" dirty="0" smtClean="0">
                <a:latin typeface="Georgia" pitchFamily="18" charset="0"/>
              </a:rPr>
              <a:t> novērtējumu.</a:t>
            </a:r>
          </a:p>
          <a:p>
            <a:pPr>
              <a:lnSpc>
                <a:spcPts val="1680"/>
              </a:lnSpc>
            </a:pPr>
            <a:endParaRPr lang="lv-LV" sz="3600" dirty="0" smtClean="0">
              <a:solidFill>
                <a:srgbClr val="444444"/>
              </a:solidFill>
              <a:latin typeface="Georgia" pitchFamily="18" charset="0"/>
              <a:ea typeface="Times New Roman"/>
              <a:cs typeface="Times New Roman"/>
            </a:endParaRPr>
          </a:p>
          <a:p>
            <a:pPr>
              <a:lnSpc>
                <a:spcPts val="1680"/>
              </a:lnSpc>
            </a:pPr>
            <a:endParaRPr lang="lv-LV" sz="3600" dirty="0">
              <a:effectLst/>
              <a:latin typeface="Georgia" pitchFamily="18" charset="0"/>
              <a:ea typeface="Calibri"/>
              <a:cs typeface="Times New Roman"/>
            </a:endParaRPr>
          </a:p>
        </p:txBody>
      </p:sp>
    </p:spTree>
    <p:extLst>
      <p:ext uri="{BB962C8B-B14F-4D97-AF65-F5344CB8AC3E}">
        <p14:creationId xmlns:p14="http://schemas.microsoft.com/office/powerpoint/2010/main" val="2806464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4400" dirty="0"/>
              <a:t>Profesora </a:t>
            </a:r>
            <a:r>
              <a:rPr lang="lv-LV" sz="4400" dirty="0" err="1"/>
              <a:t>Hazana</a:t>
            </a:r>
            <a:r>
              <a:rPr lang="lv-LV" sz="4400" dirty="0"/>
              <a:t> novērtējums </a:t>
            </a:r>
          </a:p>
        </p:txBody>
      </p:sp>
      <p:sp>
        <p:nvSpPr>
          <p:cNvPr id="3" name="Content Placeholder 2"/>
          <p:cNvSpPr>
            <a:spLocks noGrp="1"/>
          </p:cNvSpPr>
          <p:nvPr>
            <p:ph idx="1"/>
          </p:nvPr>
        </p:nvSpPr>
        <p:spPr>
          <a:xfrm>
            <a:off x="381000" y="1600200"/>
            <a:ext cx="7010400" cy="5007936"/>
          </a:xfrm>
        </p:spPr>
        <p:txBody>
          <a:bodyPr>
            <a:normAutofit/>
          </a:bodyPr>
          <a:lstStyle/>
          <a:p>
            <a:pPr marL="0" marR="0">
              <a:lnSpc>
                <a:spcPts val="1680"/>
              </a:lnSpc>
              <a:spcBef>
                <a:spcPts val="750"/>
              </a:spcBef>
              <a:spcAft>
                <a:spcPts val="750"/>
              </a:spcAft>
            </a:pPr>
            <a:r>
              <a:rPr lang="lv-LV" sz="3200" dirty="0">
                <a:latin typeface="Georgia" pitchFamily="18" charset="0"/>
              </a:rPr>
              <a:t>Visās valstīs iedzīvotāju </a:t>
            </a:r>
            <a:endParaRPr lang="lv-LV" sz="3200" dirty="0" smtClean="0">
              <a:latin typeface="Georgia" pitchFamily="18" charset="0"/>
            </a:endParaRPr>
          </a:p>
          <a:p>
            <a:pPr marL="0" marR="0" indent="0">
              <a:lnSpc>
                <a:spcPts val="1680"/>
              </a:lnSpc>
              <a:spcBef>
                <a:spcPts val="750"/>
              </a:spcBef>
              <a:spcAft>
                <a:spcPts val="750"/>
              </a:spcAft>
              <a:buNone/>
            </a:pPr>
            <a:r>
              <a:rPr lang="lv-LV" sz="3200" dirty="0" smtClean="0">
                <a:latin typeface="Georgia" pitchFamily="18" charset="0"/>
              </a:rPr>
              <a:t>reģistri </a:t>
            </a:r>
            <a:r>
              <a:rPr lang="lv-LV" sz="3200" dirty="0">
                <a:latin typeface="Georgia" pitchFamily="18" charset="0"/>
              </a:rPr>
              <a:t>iebraukušos cilvēkus </a:t>
            </a:r>
            <a:endParaRPr lang="lv-LV" sz="3200" dirty="0" smtClean="0">
              <a:latin typeface="Georgia" pitchFamily="18" charset="0"/>
            </a:endParaRPr>
          </a:p>
          <a:p>
            <a:pPr marL="0" marR="0" indent="0">
              <a:lnSpc>
                <a:spcPts val="1680"/>
              </a:lnSpc>
              <a:spcBef>
                <a:spcPts val="750"/>
              </a:spcBef>
              <a:spcAft>
                <a:spcPts val="750"/>
              </a:spcAft>
              <a:buNone/>
            </a:pPr>
            <a:r>
              <a:rPr lang="lv-LV" sz="3200" dirty="0" smtClean="0">
                <a:latin typeface="Georgia" pitchFamily="18" charset="0"/>
              </a:rPr>
              <a:t>uzskaita </a:t>
            </a:r>
            <a:r>
              <a:rPr lang="lv-LV" sz="3200" dirty="0">
                <a:latin typeface="Georgia" pitchFamily="18" charset="0"/>
              </a:rPr>
              <a:t>daudz </a:t>
            </a:r>
            <a:r>
              <a:rPr lang="lv-LV" sz="3200" dirty="0" smtClean="0">
                <a:latin typeface="Georgia" pitchFamily="18" charset="0"/>
              </a:rPr>
              <a:t>labāk </a:t>
            </a:r>
            <a:r>
              <a:rPr lang="lv-LV" sz="3200" dirty="0">
                <a:latin typeface="Georgia" pitchFamily="18" charset="0"/>
              </a:rPr>
              <a:t>nekā </a:t>
            </a:r>
            <a:endParaRPr lang="lv-LV" sz="3200" dirty="0" smtClean="0">
              <a:latin typeface="Georgia" pitchFamily="18" charset="0"/>
            </a:endParaRPr>
          </a:p>
          <a:p>
            <a:pPr marL="0" marR="0" indent="0">
              <a:lnSpc>
                <a:spcPts val="1680"/>
              </a:lnSpc>
              <a:spcBef>
                <a:spcPts val="750"/>
              </a:spcBef>
              <a:spcAft>
                <a:spcPts val="750"/>
              </a:spcAft>
              <a:buNone/>
            </a:pPr>
            <a:r>
              <a:rPr lang="lv-LV" sz="3200" dirty="0" smtClean="0">
                <a:latin typeface="Georgia" pitchFamily="18" charset="0"/>
              </a:rPr>
              <a:t>izbraukušos</a:t>
            </a:r>
            <a:r>
              <a:rPr lang="lv-LV" sz="3200" dirty="0">
                <a:latin typeface="Georgia" pitchFamily="18" charset="0"/>
              </a:rPr>
              <a:t>. </a:t>
            </a:r>
            <a:r>
              <a:rPr lang="lv-LV" sz="3200" dirty="0" smtClean="0">
                <a:latin typeface="Georgia" pitchFamily="18" charset="0"/>
              </a:rPr>
              <a:t>Tātad, </a:t>
            </a:r>
            <a:r>
              <a:rPr lang="lv-LV" sz="3200" dirty="0">
                <a:latin typeface="Georgia" pitchFamily="18" charset="0"/>
              </a:rPr>
              <a:t>emigrantu </a:t>
            </a:r>
            <a:endParaRPr lang="lv-LV" sz="3200" dirty="0" smtClean="0">
              <a:latin typeface="Georgia" pitchFamily="18" charset="0"/>
            </a:endParaRPr>
          </a:p>
          <a:p>
            <a:pPr marL="0" marR="0" indent="0">
              <a:lnSpc>
                <a:spcPts val="1680"/>
              </a:lnSpc>
              <a:spcBef>
                <a:spcPts val="750"/>
              </a:spcBef>
              <a:spcAft>
                <a:spcPts val="750"/>
              </a:spcAft>
              <a:buNone/>
            </a:pPr>
            <a:r>
              <a:rPr lang="lv-LV" sz="3200" dirty="0" smtClean="0">
                <a:latin typeface="Georgia" pitchFamily="18" charset="0"/>
              </a:rPr>
              <a:t>skaits novērtējams aprēķinot</a:t>
            </a:r>
          </a:p>
          <a:p>
            <a:pPr marL="0" marR="0" indent="0">
              <a:lnSpc>
                <a:spcPts val="1680"/>
              </a:lnSpc>
              <a:spcBef>
                <a:spcPts val="750"/>
              </a:spcBef>
              <a:spcAft>
                <a:spcPts val="750"/>
              </a:spcAft>
              <a:buNone/>
            </a:pPr>
            <a:r>
              <a:rPr lang="lv-LV" sz="3200" dirty="0" smtClean="0">
                <a:latin typeface="Georgia" pitchFamily="18" charset="0"/>
              </a:rPr>
              <a:t>Latvijas </a:t>
            </a:r>
            <a:r>
              <a:rPr lang="lv-LV" sz="3200" dirty="0">
                <a:latin typeface="Georgia" pitchFamily="18" charset="0"/>
              </a:rPr>
              <a:t>rezidentu </a:t>
            </a:r>
            <a:r>
              <a:rPr lang="lv-LV" sz="3200" dirty="0" smtClean="0">
                <a:latin typeface="Georgia" pitchFamily="18" charset="0"/>
              </a:rPr>
              <a:t>reģistrācijas</a:t>
            </a:r>
          </a:p>
          <a:p>
            <a:pPr marL="0" marR="0" indent="0">
              <a:lnSpc>
                <a:spcPts val="1680"/>
              </a:lnSpc>
              <a:spcBef>
                <a:spcPts val="750"/>
              </a:spcBef>
              <a:spcAft>
                <a:spcPts val="750"/>
              </a:spcAft>
              <a:buNone/>
            </a:pPr>
            <a:r>
              <a:rPr lang="lv-LV" sz="3200" dirty="0" smtClean="0">
                <a:latin typeface="Georgia" pitchFamily="18" charset="0"/>
              </a:rPr>
              <a:t>citu </a:t>
            </a:r>
            <a:r>
              <a:rPr lang="lv-LV" sz="3200" dirty="0">
                <a:latin typeface="Georgia" pitchFamily="18" charset="0"/>
              </a:rPr>
              <a:t>valstu </a:t>
            </a:r>
            <a:r>
              <a:rPr lang="lv-LV" sz="3200" dirty="0" smtClean="0">
                <a:latin typeface="Georgia" pitchFamily="18" charset="0"/>
              </a:rPr>
              <a:t>iedzīvotāju </a:t>
            </a:r>
          </a:p>
          <a:p>
            <a:pPr marL="0" marR="0" indent="0">
              <a:lnSpc>
                <a:spcPts val="1680"/>
              </a:lnSpc>
              <a:spcBef>
                <a:spcPts val="750"/>
              </a:spcBef>
              <a:spcAft>
                <a:spcPts val="750"/>
              </a:spcAft>
              <a:buNone/>
            </a:pPr>
            <a:r>
              <a:rPr lang="lv-LV" sz="3200" dirty="0" smtClean="0">
                <a:latin typeface="Georgia" pitchFamily="18" charset="0"/>
              </a:rPr>
              <a:t>reģistros</a:t>
            </a:r>
            <a:r>
              <a:rPr lang="lv-LV" sz="3200" dirty="0">
                <a:latin typeface="Georgia" pitchFamily="18" charset="0"/>
              </a:rPr>
              <a:t>. Tieši šo </a:t>
            </a:r>
            <a:r>
              <a:rPr lang="lv-LV" sz="3200" dirty="0" smtClean="0">
                <a:latin typeface="Georgia" pitchFamily="18" charset="0"/>
              </a:rPr>
              <a:t>izpētes</a:t>
            </a:r>
          </a:p>
          <a:p>
            <a:pPr marL="0" marR="0" indent="0">
              <a:lnSpc>
                <a:spcPts val="1680"/>
              </a:lnSpc>
              <a:spcBef>
                <a:spcPts val="750"/>
              </a:spcBef>
              <a:spcAft>
                <a:spcPts val="750"/>
              </a:spcAft>
              <a:buNone/>
            </a:pPr>
            <a:r>
              <a:rPr lang="lv-LV" sz="3200" dirty="0" smtClean="0">
                <a:latin typeface="Georgia" pitchFamily="18" charset="0"/>
              </a:rPr>
              <a:t>metodi </a:t>
            </a:r>
            <a:r>
              <a:rPr lang="lv-LV" sz="3200" dirty="0">
                <a:latin typeface="Georgia" pitchFamily="18" charset="0"/>
              </a:rPr>
              <a:t>izmantoja Mihails </a:t>
            </a:r>
            <a:endParaRPr lang="lv-LV" sz="3200" dirty="0" smtClean="0">
              <a:latin typeface="Georgia" pitchFamily="18" charset="0"/>
            </a:endParaRPr>
          </a:p>
          <a:p>
            <a:pPr marL="0" marR="0" indent="0">
              <a:lnSpc>
                <a:spcPts val="1680"/>
              </a:lnSpc>
              <a:spcBef>
                <a:spcPts val="750"/>
              </a:spcBef>
              <a:spcAft>
                <a:spcPts val="750"/>
              </a:spcAft>
              <a:buNone/>
            </a:pPr>
            <a:r>
              <a:rPr lang="lv-LV" sz="3200" dirty="0" err="1" smtClean="0">
                <a:latin typeface="Georgia" pitchFamily="18" charset="0"/>
              </a:rPr>
              <a:t>Hazans</a:t>
            </a:r>
            <a:r>
              <a:rPr lang="lv-LV" sz="3200" dirty="0" smtClean="0">
                <a:latin typeface="Georgia" pitchFamily="18" charset="0"/>
              </a:rPr>
              <a:t>.</a:t>
            </a:r>
          </a:p>
          <a:p>
            <a:pPr marL="0" marR="0" indent="0">
              <a:lnSpc>
                <a:spcPts val="1680"/>
              </a:lnSpc>
              <a:spcBef>
                <a:spcPts val="750"/>
              </a:spcBef>
              <a:spcAft>
                <a:spcPts val="750"/>
              </a:spcAft>
              <a:buNone/>
            </a:pPr>
            <a:r>
              <a:rPr lang="lv-LV" sz="3600" dirty="0" smtClean="0"/>
              <a:t> </a:t>
            </a:r>
            <a:endParaRPr lang="lv-LV" sz="3600" dirty="0">
              <a:effectLst/>
              <a:latin typeface="Georgia" pitchFamily="18" charset="0"/>
              <a:ea typeface="Calibri"/>
              <a:cs typeface="Times New Roman"/>
            </a:endParaRPr>
          </a:p>
        </p:txBody>
      </p:sp>
    </p:spTree>
    <p:extLst>
      <p:ext uri="{BB962C8B-B14F-4D97-AF65-F5344CB8AC3E}">
        <p14:creationId xmlns:p14="http://schemas.microsoft.com/office/powerpoint/2010/main" val="3393319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4000" dirty="0"/>
              <a:t>Profesora </a:t>
            </a:r>
            <a:r>
              <a:rPr lang="lv-LV" sz="4000" dirty="0" err="1"/>
              <a:t>Hazana</a:t>
            </a:r>
            <a:r>
              <a:rPr lang="lv-LV" sz="4000" dirty="0"/>
              <a:t> novērtējums </a:t>
            </a:r>
            <a:endParaRPr lang="lv-LV" dirty="0"/>
          </a:p>
        </p:txBody>
      </p:sp>
      <p:sp>
        <p:nvSpPr>
          <p:cNvPr id="3" name="Content Placeholder 2"/>
          <p:cNvSpPr>
            <a:spLocks noGrp="1"/>
          </p:cNvSpPr>
          <p:nvPr>
            <p:ph idx="1"/>
          </p:nvPr>
        </p:nvSpPr>
        <p:spPr/>
        <p:txBody>
          <a:bodyPr/>
          <a:lstStyle/>
          <a:p>
            <a:pPr marL="0" marR="0" indent="0">
              <a:lnSpc>
                <a:spcPts val="1680"/>
              </a:lnSpc>
              <a:spcBef>
                <a:spcPts val="750"/>
              </a:spcBef>
              <a:spcAft>
                <a:spcPts val="750"/>
              </a:spcAft>
              <a:buNone/>
            </a:pPr>
            <a:r>
              <a:rPr lang="lv-LV" sz="2800" dirty="0">
                <a:latin typeface="Georgia" pitchFamily="18" charset="0"/>
              </a:rPr>
              <a:t>Atzīstot, ka neviens migrācijas </a:t>
            </a:r>
            <a:r>
              <a:rPr lang="lv-LV" sz="2800" dirty="0" smtClean="0">
                <a:latin typeface="Georgia" pitchFamily="18" charset="0"/>
              </a:rPr>
              <a:t>novērtējums</a:t>
            </a:r>
          </a:p>
          <a:p>
            <a:pPr marL="0" marR="0" indent="0">
              <a:lnSpc>
                <a:spcPts val="1680"/>
              </a:lnSpc>
              <a:spcBef>
                <a:spcPts val="750"/>
              </a:spcBef>
              <a:spcAft>
                <a:spcPts val="750"/>
              </a:spcAft>
              <a:buNone/>
            </a:pPr>
            <a:r>
              <a:rPr lang="lv-LV" sz="2800" dirty="0" smtClean="0">
                <a:latin typeface="Georgia" pitchFamily="18" charset="0"/>
              </a:rPr>
              <a:t> </a:t>
            </a:r>
            <a:r>
              <a:rPr lang="lv-LV" sz="2800" dirty="0">
                <a:latin typeface="Georgia" pitchFamily="18" charset="0"/>
              </a:rPr>
              <a:t>“nekad nevar būt pilnīgi precīzs”, kopā ar </a:t>
            </a:r>
            <a:endParaRPr lang="lv-LV" sz="2800" dirty="0" smtClean="0">
              <a:latin typeface="Georgia" pitchFamily="18" charset="0"/>
            </a:endParaRPr>
          </a:p>
          <a:p>
            <a:pPr marL="0" marR="0" indent="0">
              <a:lnSpc>
                <a:spcPts val="1680"/>
              </a:lnSpc>
              <a:spcBef>
                <a:spcPts val="750"/>
              </a:spcBef>
              <a:spcAft>
                <a:spcPts val="750"/>
              </a:spcAft>
              <a:buNone/>
            </a:pPr>
            <a:r>
              <a:rPr lang="lv-LV" sz="2800" dirty="0" smtClean="0">
                <a:latin typeface="Georgia" pitchFamily="18" charset="0"/>
              </a:rPr>
              <a:t>ārvalstu </a:t>
            </a:r>
            <a:r>
              <a:rPr lang="lv-LV" sz="2800" dirty="0">
                <a:latin typeface="Georgia" pitchFamily="18" charset="0"/>
              </a:rPr>
              <a:t>iedzīvotāju reģistra datiem viņš </a:t>
            </a:r>
            <a:endParaRPr lang="lv-LV" sz="2800" dirty="0" smtClean="0">
              <a:latin typeface="Georgia" pitchFamily="18" charset="0"/>
            </a:endParaRPr>
          </a:p>
          <a:p>
            <a:pPr marL="0" marR="0" indent="0">
              <a:lnSpc>
                <a:spcPts val="1680"/>
              </a:lnSpc>
              <a:spcBef>
                <a:spcPts val="750"/>
              </a:spcBef>
              <a:spcAft>
                <a:spcPts val="750"/>
              </a:spcAft>
              <a:buNone/>
            </a:pPr>
            <a:r>
              <a:rPr lang="lv-LV" sz="2800" dirty="0" smtClean="0">
                <a:latin typeface="Georgia" pitchFamily="18" charset="0"/>
              </a:rPr>
              <a:t>izmantoja </a:t>
            </a:r>
            <a:r>
              <a:rPr lang="lv-LV" sz="2800" dirty="0">
                <a:latin typeface="Georgia" pitchFamily="18" charset="0"/>
              </a:rPr>
              <a:t>arī virkni pieņēmumus un savu </a:t>
            </a:r>
            <a:endParaRPr lang="lv-LV" sz="2800" dirty="0" smtClean="0">
              <a:latin typeface="Georgia" pitchFamily="18" charset="0"/>
            </a:endParaRPr>
          </a:p>
          <a:p>
            <a:pPr marL="0" marR="0" indent="0">
              <a:lnSpc>
                <a:spcPts val="1680"/>
              </a:lnSpc>
              <a:spcBef>
                <a:spcPts val="750"/>
              </a:spcBef>
              <a:spcAft>
                <a:spcPts val="750"/>
              </a:spcAft>
              <a:buNone/>
            </a:pPr>
            <a:r>
              <a:rPr lang="lv-LV" sz="2800" dirty="0" smtClean="0">
                <a:latin typeface="Georgia" pitchFamily="18" charset="0"/>
              </a:rPr>
              <a:t>eksperta </a:t>
            </a:r>
            <a:r>
              <a:rPr lang="lv-LV" sz="2800" dirty="0">
                <a:latin typeface="Georgia" pitchFamily="18" charset="0"/>
              </a:rPr>
              <a:t>viedokli. </a:t>
            </a:r>
            <a:endParaRPr lang="lv-LV" sz="2800" dirty="0">
              <a:latin typeface="Georgia" pitchFamily="18" charset="0"/>
              <a:ea typeface="Calibri"/>
              <a:cs typeface="Times New Roman"/>
            </a:endParaRPr>
          </a:p>
        </p:txBody>
      </p:sp>
    </p:spTree>
    <p:extLst>
      <p:ext uri="{BB962C8B-B14F-4D97-AF65-F5344CB8AC3E}">
        <p14:creationId xmlns:p14="http://schemas.microsoft.com/office/powerpoint/2010/main" val="1108202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sz="4000" dirty="0"/>
              <a:t>Profesora </a:t>
            </a:r>
            <a:r>
              <a:rPr lang="lv-LV" sz="4000" dirty="0" err="1"/>
              <a:t>Hazana</a:t>
            </a:r>
            <a:r>
              <a:rPr lang="lv-LV" sz="4000" dirty="0"/>
              <a:t> novērtējums </a:t>
            </a:r>
            <a:endParaRPr lang="lv-LV" dirty="0"/>
          </a:p>
        </p:txBody>
      </p:sp>
      <p:sp>
        <p:nvSpPr>
          <p:cNvPr id="3" name="Content Placeholder 2"/>
          <p:cNvSpPr>
            <a:spLocks noGrp="1"/>
          </p:cNvSpPr>
          <p:nvPr>
            <p:ph idx="1"/>
          </p:nvPr>
        </p:nvSpPr>
        <p:spPr/>
        <p:txBody>
          <a:bodyPr/>
          <a:lstStyle/>
          <a:p>
            <a:pPr marL="0" marR="0">
              <a:lnSpc>
                <a:spcPts val="1680"/>
              </a:lnSpc>
              <a:spcBef>
                <a:spcPts val="750"/>
              </a:spcBef>
              <a:spcAft>
                <a:spcPts val="750"/>
              </a:spcAft>
            </a:pPr>
            <a:r>
              <a:rPr lang="lv-LV" sz="2800" dirty="0">
                <a:latin typeface="Georgia" pitchFamily="18" charset="0"/>
              </a:rPr>
              <a:t>Tam par pamatu ir gan dažu valstu </a:t>
            </a:r>
            <a:endParaRPr lang="lv-LV" sz="2800" dirty="0" smtClean="0">
              <a:latin typeface="Georgia" pitchFamily="18" charset="0"/>
            </a:endParaRPr>
          </a:p>
          <a:p>
            <a:pPr marL="0" marR="0" indent="0">
              <a:lnSpc>
                <a:spcPts val="1680"/>
              </a:lnSpc>
              <a:spcBef>
                <a:spcPts val="750"/>
              </a:spcBef>
              <a:spcAft>
                <a:spcPts val="750"/>
              </a:spcAft>
              <a:buNone/>
            </a:pPr>
            <a:r>
              <a:rPr lang="lv-LV" sz="2800" dirty="0" smtClean="0">
                <a:latin typeface="Georgia" pitchFamily="18" charset="0"/>
              </a:rPr>
              <a:t>iedzīvotāju </a:t>
            </a:r>
            <a:r>
              <a:rPr lang="lv-LV" sz="2800" dirty="0">
                <a:latin typeface="Georgia" pitchFamily="18" charset="0"/>
              </a:rPr>
              <a:t>reģistru datu sliktā kvalitāte</a:t>
            </a:r>
            <a:r>
              <a:rPr lang="lv-LV" sz="2800" dirty="0" smtClean="0">
                <a:latin typeface="Georgia" pitchFamily="18" charset="0"/>
              </a:rPr>
              <a:t>,</a:t>
            </a:r>
          </a:p>
          <a:p>
            <a:pPr marL="0" marR="0" indent="0">
              <a:lnSpc>
                <a:spcPts val="1680"/>
              </a:lnSpc>
              <a:spcBef>
                <a:spcPts val="750"/>
              </a:spcBef>
              <a:spcAft>
                <a:spcPts val="750"/>
              </a:spcAft>
              <a:buNone/>
            </a:pPr>
            <a:r>
              <a:rPr lang="lv-LV" sz="2800" dirty="0" smtClean="0">
                <a:latin typeface="Georgia" pitchFamily="18" charset="0"/>
              </a:rPr>
              <a:t>gan </a:t>
            </a:r>
            <a:r>
              <a:rPr lang="lv-LV" sz="2800" dirty="0">
                <a:latin typeface="Georgia" pitchFamily="18" charset="0"/>
              </a:rPr>
              <a:t>tas, ka ne visi Latviju pametušie </a:t>
            </a:r>
            <a:endParaRPr lang="lv-LV" sz="2800" dirty="0" smtClean="0">
              <a:latin typeface="Georgia" pitchFamily="18" charset="0"/>
            </a:endParaRPr>
          </a:p>
          <a:p>
            <a:pPr marL="0" marR="0" indent="0">
              <a:lnSpc>
                <a:spcPts val="1680"/>
              </a:lnSpc>
              <a:spcBef>
                <a:spcPts val="750"/>
              </a:spcBef>
              <a:spcAft>
                <a:spcPts val="750"/>
              </a:spcAft>
              <a:buNone/>
            </a:pPr>
            <a:r>
              <a:rPr lang="lv-LV" sz="2800" dirty="0" smtClean="0">
                <a:latin typeface="Georgia" pitchFamily="18" charset="0"/>
              </a:rPr>
              <a:t>rezidenti </a:t>
            </a:r>
            <a:r>
              <a:rPr lang="lv-LV" sz="2800" dirty="0">
                <a:latin typeface="Georgia" pitchFamily="18" charset="0"/>
              </a:rPr>
              <a:t>ir tās pilsoņi un / vai dzimuši </a:t>
            </a:r>
          </a:p>
          <a:p>
            <a:pPr marL="0" marR="0" indent="0">
              <a:lnSpc>
                <a:spcPts val="1680"/>
              </a:lnSpc>
              <a:spcBef>
                <a:spcPts val="750"/>
              </a:spcBef>
              <a:spcAft>
                <a:spcPts val="750"/>
              </a:spcAft>
              <a:buNone/>
            </a:pPr>
            <a:r>
              <a:rPr lang="lv-LV" sz="2800" dirty="0" smtClean="0">
                <a:latin typeface="Georgia" pitchFamily="18" charset="0"/>
              </a:rPr>
              <a:t>Latvijā</a:t>
            </a:r>
            <a:r>
              <a:rPr lang="lv-LV" sz="2800" dirty="0">
                <a:latin typeface="Georgia" pitchFamily="18" charset="0"/>
              </a:rPr>
              <a:t>, tātad, ārvalstu reģistros to </a:t>
            </a:r>
            <a:r>
              <a:rPr lang="lv-LV" sz="2800" dirty="0" smtClean="0">
                <a:latin typeface="Georgia" pitchFamily="18" charset="0"/>
              </a:rPr>
              <a:t>saikne</a:t>
            </a:r>
          </a:p>
          <a:p>
            <a:pPr marL="0" marR="0" indent="0">
              <a:lnSpc>
                <a:spcPts val="1680"/>
              </a:lnSpc>
              <a:spcBef>
                <a:spcPts val="750"/>
              </a:spcBef>
              <a:spcAft>
                <a:spcPts val="750"/>
              </a:spcAft>
              <a:buNone/>
            </a:pPr>
            <a:r>
              <a:rPr lang="lv-LV" sz="2800" dirty="0" smtClean="0">
                <a:latin typeface="Georgia" pitchFamily="18" charset="0"/>
              </a:rPr>
              <a:t>ar </a:t>
            </a:r>
            <a:r>
              <a:rPr lang="lv-LV" sz="2800" dirty="0">
                <a:latin typeface="Georgia" pitchFamily="18" charset="0"/>
              </a:rPr>
              <a:t>Latviju var arī neparādīties. Atkarībā </a:t>
            </a:r>
            <a:endParaRPr lang="lv-LV" sz="2800" dirty="0" smtClean="0">
              <a:latin typeface="Georgia" pitchFamily="18" charset="0"/>
            </a:endParaRPr>
          </a:p>
          <a:p>
            <a:pPr marL="0" marR="0" indent="0">
              <a:lnSpc>
                <a:spcPts val="1680"/>
              </a:lnSpc>
              <a:spcBef>
                <a:spcPts val="750"/>
              </a:spcBef>
              <a:spcAft>
                <a:spcPts val="750"/>
              </a:spcAft>
              <a:buNone/>
            </a:pPr>
            <a:r>
              <a:rPr lang="lv-LV" sz="2800" dirty="0" smtClean="0">
                <a:latin typeface="Georgia" pitchFamily="18" charset="0"/>
              </a:rPr>
              <a:t>no </a:t>
            </a:r>
            <a:r>
              <a:rPr lang="lv-LV" sz="2800" dirty="0">
                <a:latin typeface="Georgia" pitchFamily="18" charset="0"/>
              </a:rPr>
              <a:t>izmantotiem pieņēmumiem profesors </a:t>
            </a:r>
            <a:endParaRPr lang="lv-LV" sz="2800" dirty="0" smtClean="0">
              <a:latin typeface="Georgia" pitchFamily="18" charset="0"/>
            </a:endParaRPr>
          </a:p>
          <a:p>
            <a:pPr marL="0" marR="0" indent="0">
              <a:lnSpc>
                <a:spcPts val="1680"/>
              </a:lnSpc>
              <a:spcBef>
                <a:spcPts val="750"/>
              </a:spcBef>
              <a:spcAft>
                <a:spcPts val="750"/>
              </a:spcAft>
              <a:buNone/>
            </a:pPr>
            <a:r>
              <a:rPr lang="lv-LV" sz="2800" dirty="0" smtClean="0">
                <a:latin typeface="Georgia" pitchFamily="18" charset="0"/>
              </a:rPr>
              <a:t>prezentēja </a:t>
            </a:r>
            <a:r>
              <a:rPr lang="lv-LV" sz="2800" dirty="0">
                <a:latin typeface="Georgia" pitchFamily="18" charset="0"/>
              </a:rPr>
              <a:t>četrus emigrācijas scenārijus</a:t>
            </a:r>
            <a:r>
              <a:rPr lang="lv-LV" sz="2800" dirty="0" smtClean="0">
                <a:latin typeface="Georgia" pitchFamily="18" charset="0"/>
              </a:rPr>
              <a:t>,</a:t>
            </a:r>
          </a:p>
          <a:p>
            <a:pPr marL="0" marR="0" indent="0">
              <a:lnSpc>
                <a:spcPts val="1680"/>
              </a:lnSpc>
              <a:spcBef>
                <a:spcPts val="750"/>
              </a:spcBef>
              <a:spcAft>
                <a:spcPts val="750"/>
              </a:spcAft>
              <a:buNone/>
            </a:pPr>
            <a:r>
              <a:rPr lang="lv-LV" sz="2800" dirty="0" smtClean="0">
                <a:latin typeface="Georgia" pitchFamily="18" charset="0"/>
              </a:rPr>
              <a:t>no </a:t>
            </a:r>
            <a:r>
              <a:rPr lang="lv-LV" sz="2800" dirty="0">
                <a:latin typeface="Georgia" pitchFamily="18" charset="0"/>
              </a:rPr>
              <a:t>kuriem par reālistiskāko uzskata </a:t>
            </a:r>
            <a:r>
              <a:rPr lang="lv-LV" sz="2800" dirty="0" smtClean="0">
                <a:latin typeface="Georgia" pitchFamily="18" charset="0"/>
              </a:rPr>
              <a:t>vidēji</a:t>
            </a:r>
          </a:p>
          <a:p>
            <a:pPr marL="0" marR="0" indent="0">
              <a:lnSpc>
                <a:spcPts val="1680"/>
              </a:lnSpc>
              <a:spcBef>
                <a:spcPts val="750"/>
              </a:spcBef>
              <a:spcAft>
                <a:spcPts val="750"/>
              </a:spcAft>
              <a:buNone/>
            </a:pPr>
            <a:r>
              <a:rPr lang="lv-LV" sz="2800" dirty="0" smtClean="0">
                <a:latin typeface="Georgia" pitchFamily="18" charset="0"/>
              </a:rPr>
              <a:t> </a:t>
            </a:r>
            <a:r>
              <a:rPr lang="lv-LV" sz="2800" dirty="0">
                <a:latin typeface="Georgia" pitchFamily="18" charset="0"/>
              </a:rPr>
              <a:t>augstas emigrācijas </a:t>
            </a:r>
            <a:r>
              <a:rPr lang="lv-LV" sz="2800" dirty="0" smtClean="0">
                <a:latin typeface="Georgia" pitchFamily="18" charset="0"/>
              </a:rPr>
              <a:t>scenāriju. </a:t>
            </a:r>
            <a:endParaRPr lang="lv-LV" sz="2800" dirty="0">
              <a:latin typeface="Georgia" pitchFamily="18" charset="0"/>
              <a:ea typeface="Calibri"/>
              <a:cs typeface="Times New Roman"/>
            </a:endParaRPr>
          </a:p>
        </p:txBody>
      </p:sp>
    </p:spTree>
    <p:extLst>
      <p:ext uri="{BB962C8B-B14F-4D97-AF65-F5344CB8AC3E}">
        <p14:creationId xmlns:p14="http://schemas.microsoft.com/office/powerpoint/2010/main" val="897528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315200" cy="1752600"/>
          </a:xfrm>
        </p:spPr>
        <p:txBody>
          <a:bodyPr>
            <a:noAutofit/>
          </a:bodyPr>
          <a:lstStyle/>
          <a:p>
            <a:r>
              <a:rPr lang="lv-LV" sz="3200" b="0" dirty="0" smtClean="0">
                <a:solidFill>
                  <a:srgbClr val="444444"/>
                </a:solidFill>
                <a:latin typeface="Tahoma"/>
                <a:ea typeface="Times New Roman"/>
                <a:cs typeface="Times New Roman"/>
              </a:rPr>
              <a:t/>
            </a:r>
            <a:br>
              <a:rPr lang="lv-LV" sz="3200" b="0" dirty="0" smtClean="0">
                <a:solidFill>
                  <a:srgbClr val="444444"/>
                </a:solidFill>
                <a:latin typeface="Tahoma"/>
                <a:ea typeface="Times New Roman"/>
                <a:cs typeface="Times New Roman"/>
              </a:rPr>
            </a:br>
            <a:r>
              <a:rPr lang="lv-LV" sz="3200" b="0" dirty="0">
                <a:solidFill>
                  <a:srgbClr val="444444"/>
                </a:solidFill>
                <a:latin typeface="Tahoma"/>
                <a:ea typeface="Times New Roman"/>
                <a:cs typeface="Times New Roman"/>
              </a:rPr>
              <a:t/>
            </a:r>
            <a:br>
              <a:rPr lang="lv-LV" sz="3200" b="0" dirty="0">
                <a:solidFill>
                  <a:srgbClr val="444444"/>
                </a:solidFill>
                <a:latin typeface="Tahoma"/>
                <a:ea typeface="Times New Roman"/>
                <a:cs typeface="Times New Roman"/>
              </a:rPr>
            </a:br>
            <a:r>
              <a:rPr lang="lv-LV" sz="3200" b="0" dirty="0" smtClean="0">
                <a:solidFill>
                  <a:srgbClr val="444444"/>
                </a:solidFill>
                <a:latin typeface="Tahoma"/>
                <a:ea typeface="Times New Roman"/>
                <a:cs typeface="Times New Roman"/>
              </a:rPr>
              <a:t/>
            </a:r>
            <a:br>
              <a:rPr lang="lv-LV" sz="3200" b="0" dirty="0" smtClean="0">
                <a:solidFill>
                  <a:srgbClr val="444444"/>
                </a:solidFill>
                <a:latin typeface="Tahoma"/>
                <a:ea typeface="Times New Roman"/>
                <a:cs typeface="Times New Roman"/>
              </a:rPr>
            </a:br>
            <a:r>
              <a:rPr lang="lv-LV" sz="3200" b="0" dirty="0">
                <a:solidFill>
                  <a:srgbClr val="444444"/>
                </a:solidFill>
                <a:latin typeface="Tahoma"/>
                <a:ea typeface="Times New Roman"/>
                <a:cs typeface="Times New Roman"/>
              </a:rPr>
              <a:t/>
            </a:r>
            <a:br>
              <a:rPr lang="lv-LV" sz="3200" b="0" dirty="0">
                <a:solidFill>
                  <a:srgbClr val="444444"/>
                </a:solidFill>
                <a:latin typeface="Tahoma"/>
                <a:ea typeface="Times New Roman"/>
                <a:cs typeface="Times New Roman"/>
              </a:rPr>
            </a:br>
            <a:r>
              <a:rPr lang="lv-LV" sz="3200" b="0" dirty="0" smtClean="0">
                <a:solidFill>
                  <a:srgbClr val="444444"/>
                </a:solidFill>
                <a:latin typeface="Tahoma"/>
                <a:ea typeface="Times New Roman"/>
                <a:cs typeface="Times New Roman"/>
              </a:rPr>
              <a:t/>
            </a:r>
            <a:br>
              <a:rPr lang="lv-LV" sz="3200" b="0" dirty="0" smtClean="0">
                <a:solidFill>
                  <a:srgbClr val="444444"/>
                </a:solidFill>
                <a:latin typeface="Tahoma"/>
                <a:ea typeface="Times New Roman"/>
                <a:cs typeface="Times New Roman"/>
              </a:rPr>
            </a:br>
            <a:r>
              <a:rPr lang="lv-LV" sz="3200" b="0" dirty="0" smtClean="0">
                <a:solidFill>
                  <a:srgbClr val="444444"/>
                </a:solidFill>
                <a:latin typeface="Tahoma"/>
                <a:ea typeface="Times New Roman"/>
                <a:cs typeface="Times New Roman"/>
              </a:rPr>
              <a:t/>
            </a:r>
            <a:br>
              <a:rPr lang="lv-LV" sz="3200" b="0" dirty="0" smtClean="0">
                <a:solidFill>
                  <a:srgbClr val="444444"/>
                </a:solidFill>
                <a:latin typeface="Tahoma"/>
                <a:ea typeface="Times New Roman"/>
                <a:cs typeface="Times New Roman"/>
              </a:rPr>
            </a:br>
            <a:r>
              <a:rPr lang="lv-LV" sz="3200" b="0" dirty="0">
                <a:solidFill>
                  <a:srgbClr val="444444"/>
                </a:solidFill>
                <a:latin typeface="Tahoma"/>
                <a:ea typeface="Times New Roman"/>
                <a:cs typeface="Times New Roman"/>
              </a:rPr>
              <a:t/>
            </a:r>
            <a:br>
              <a:rPr lang="lv-LV" sz="3200" b="0" dirty="0">
                <a:solidFill>
                  <a:srgbClr val="444444"/>
                </a:solidFill>
                <a:latin typeface="Tahoma"/>
                <a:ea typeface="Times New Roman"/>
                <a:cs typeface="Times New Roman"/>
              </a:rPr>
            </a:br>
            <a:r>
              <a:rPr lang="lv-LV" sz="3200" b="0" dirty="0" smtClean="0">
                <a:solidFill>
                  <a:srgbClr val="444444"/>
                </a:solidFill>
                <a:latin typeface="Tahoma"/>
                <a:ea typeface="Times New Roman"/>
                <a:cs typeface="Times New Roman"/>
              </a:rPr>
              <a:t/>
            </a:r>
            <a:br>
              <a:rPr lang="lv-LV" sz="3200" b="0" dirty="0" smtClean="0">
                <a:solidFill>
                  <a:srgbClr val="444444"/>
                </a:solidFill>
                <a:latin typeface="Tahoma"/>
                <a:ea typeface="Times New Roman"/>
                <a:cs typeface="Times New Roman"/>
              </a:rPr>
            </a:br>
            <a:r>
              <a:rPr lang="lv-LV" sz="3200" b="0" dirty="0" smtClean="0">
                <a:solidFill>
                  <a:srgbClr val="444444"/>
                </a:solidFill>
                <a:latin typeface="Tahoma"/>
                <a:ea typeface="Times New Roman"/>
                <a:cs typeface="Times New Roman"/>
              </a:rPr>
              <a:t/>
            </a:r>
            <a:br>
              <a:rPr lang="lv-LV" sz="3200" b="0" dirty="0" smtClean="0">
                <a:solidFill>
                  <a:srgbClr val="444444"/>
                </a:solidFill>
                <a:latin typeface="Tahoma"/>
                <a:ea typeface="Times New Roman"/>
                <a:cs typeface="Times New Roman"/>
              </a:rPr>
            </a:br>
            <a:r>
              <a:rPr lang="lv-LV" sz="3200" b="0" dirty="0">
                <a:solidFill>
                  <a:srgbClr val="444444"/>
                </a:solidFill>
                <a:latin typeface="Tahoma"/>
                <a:ea typeface="Times New Roman"/>
                <a:cs typeface="Times New Roman"/>
              </a:rPr>
              <a:t/>
            </a:r>
            <a:br>
              <a:rPr lang="lv-LV" sz="3200" b="0" dirty="0">
                <a:solidFill>
                  <a:srgbClr val="444444"/>
                </a:solidFill>
                <a:latin typeface="Tahoma"/>
                <a:ea typeface="Times New Roman"/>
                <a:cs typeface="Times New Roman"/>
              </a:rPr>
            </a:br>
            <a:r>
              <a:rPr lang="lv-LV" sz="3200" b="0" dirty="0" smtClean="0">
                <a:solidFill>
                  <a:srgbClr val="444444"/>
                </a:solidFill>
                <a:latin typeface="Tahoma"/>
                <a:ea typeface="Times New Roman"/>
                <a:cs typeface="Times New Roman"/>
              </a:rPr>
              <a:t/>
            </a:r>
            <a:br>
              <a:rPr lang="lv-LV" sz="3200" b="0" dirty="0" smtClean="0">
                <a:solidFill>
                  <a:srgbClr val="444444"/>
                </a:solidFill>
                <a:latin typeface="Tahoma"/>
                <a:ea typeface="Times New Roman"/>
                <a:cs typeface="Times New Roman"/>
              </a:rPr>
            </a:br>
            <a:r>
              <a:rPr lang="lv-LV" sz="3200" b="0" dirty="0">
                <a:latin typeface="Calibri"/>
                <a:ea typeface="Calibri"/>
                <a:cs typeface="Times New Roman"/>
              </a:rPr>
              <a:t/>
            </a:r>
            <a:br>
              <a:rPr lang="lv-LV" sz="3200" b="0" dirty="0">
                <a:latin typeface="Calibri"/>
                <a:ea typeface="Calibri"/>
                <a:cs typeface="Times New Roman"/>
              </a:rPr>
            </a:br>
            <a:endParaRPr lang="lv-LV" sz="3200" b="0" dirty="0"/>
          </a:p>
        </p:txBody>
      </p:sp>
      <p:sp>
        <p:nvSpPr>
          <p:cNvPr id="4" name="Rectangle 3"/>
          <p:cNvSpPr/>
          <p:nvPr/>
        </p:nvSpPr>
        <p:spPr>
          <a:xfrm>
            <a:off x="609600" y="304801"/>
            <a:ext cx="6781800" cy="2451953"/>
          </a:xfrm>
          <a:prstGeom prst="rect">
            <a:avLst/>
          </a:prstGeom>
        </p:spPr>
        <p:txBody>
          <a:bodyPr wrap="square">
            <a:spAutoFit/>
          </a:bodyPr>
          <a:lstStyle/>
          <a:p>
            <a:pPr>
              <a:lnSpc>
                <a:spcPts val="1680"/>
              </a:lnSpc>
              <a:spcBef>
                <a:spcPts val="750"/>
              </a:spcBef>
              <a:spcAft>
                <a:spcPts val="750"/>
              </a:spcAft>
            </a:pPr>
            <a:r>
              <a:rPr lang="lv-LV" sz="3200" b="1" dirty="0"/>
              <a:t>Latvijas iedzīvotāju neto </a:t>
            </a:r>
            <a:endParaRPr lang="lv-LV" sz="3200" b="1" dirty="0" smtClean="0"/>
          </a:p>
          <a:p>
            <a:pPr>
              <a:lnSpc>
                <a:spcPts val="1680"/>
              </a:lnSpc>
              <a:spcBef>
                <a:spcPts val="750"/>
              </a:spcBef>
              <a:spcAft>
                <a:spcPts val="750"/>
              </a:spcAft>
            </a:pPr>
            <a:r>
              <a:rPr lang="lv-LV" sz="3200" b="1" dirty="0" smtClean="0"/>
              <a:t>aizplūde</a:t>
            </a:r>
            <a:r>
              <a:rPr lang="lv-LV" sz="3200" b="1" dirty="0"/>
              <a:t>, </a:t>
            </a:r>
            <a:r>
              <a:rPr lang="lv-LV" sz="3200" b="1" dirty="0" err="1"/>
              <a:t>tūkst</a:t>
            </a:r>
            <a:r>
              <a:rPr lang="lv-LV" sz="3200" b="1" dirty="0"/>
              <a:t>. </a:t>
            </a:r>
            <a:endParaRPr lang="lv-LV" sz="3200" cap="all" dirty="0" smtClean="0">
              <a:ln w="500">
                <a:solidFill>
                  <a:srgbClr val="B13F9A">
                    <a:shade val="20000"/>
                    <a:satMod val="120000"/>
                  </a:srgbClr>
                </a:solidFill>
              </a:ln>
              <a:solidFill>
                <a:srgbClr val="444444"/>
              </a:solidFill>
              <a:latin typeface="Tahoma"/>
              <a:ea typeface="Times New Roman"/>
              <a:cs typeface="Times New Roman"/>
            </a:endParaRPr>
          </a:p>
          <a:p>
            <a:pPr>
              <a:lnSpc>
                <a:spcPts val="1680"/>
              </a:lnSpc>
              <a:spcBef>
                <a:spcPts val="750"/>
              </a:spcBef>
              <a:spcAft>
                <a:spcPts val="750"/>
              </a:spcAft>
            </a:pPr>
            <a:endParaRPr lang="lv-LV" sz="3200" cap="all" dirty="0" smtClean="0">
              <a:ln w="500">
                <a:solidFill>
                  <a:srgbClr val="B13F9A">
                    <a:shade val="20000"/>
                    <a:satMod val="120000"/>
                  </a:srgbClr>
                </a:solidFill>
              </a:ln>
              <a:solidFill>
                <a:srgbClr val="444444"/>
              </a:solidFill>
              <a:latin typeface="Tahoma"/>
              <a:ea typeface="Times New Roman"/>
              <a:cs typeface="Times New Roman"/>
            </a:endParaRPr>
          </a:p>
          <a:p>
            <a:pPr>
              <a:lnSpc>
                <a:spcPts val="1680"/>
              </a:lnSpc>
              <a:spcBef>
                <a:spcPts val="750"/>
              </a:spcBef>
              <a:spcAft>
                <a:spcPts val="750"/>
              </a:spcAft>
            </a:pPr>
            <a:r>
              <a:rPr lang="lv-LV" sz="3200" cap="all" dirty="0" smtClean="0">
                <a:ln w="500">
                  <a:solidFill>
                    <a:srgbClr val="B13F9A">
                      <a:shade val="20000"/>
                      <a:satMod val="120000"/>
                    </a:srgbClr>
                  </a:solidFill>
                </a:ln>
                <a:solidFill>
                  <a:srgbClr val="444444"/>
                </a:solidFill>
                <a:latin typeface="Tahoma"/>
                <a:ea typeface="Times New Roman"/>
                <a:cs typeface="Times New Roman"/>
              </a:rPr>
              <a:t> (</a:t>
            </a:r>
            <a:r>
              <a:rPr lang="lv-LV" sz="3200" i="1" u="none" strike="noStrike" dirty="0" smtClean="0">
                <a:solidFill>
                  <a:srgbClr val="0073BC"/>
                </a:solidFill>
                <a:effectLst/>
                <a:latin typeface="Tahoma"/>
                <a:ea typeface="Times New Roman"/>
                <a:cs typeface="Times New Roman"/>
                <a:hlinkClick r:id="rId2"/>
              </a:rPr>
              <a:t>http://www.lu.lv/zinas/t/7594/</a:t>
            </a:r>
            <a:r>
              <a:rPr lang="lv-LV" sz="3200" i="1" u="none" strike="noStrike" dirty="0" smtClean="0">
                <a:solidFill>
                  <a:srgbClr val="0073BC"/>
                </a:solidFill>
                <a:effectLst/>
                <a:latin typeface="Tahoma"/>
                <a:ea typeface="Times New Roman"/>
                <a:cs typeface="Times New Roman"/>
              </a:rPr>
              <a:t>)</a:t>
            </a:r>
            <a:endParaRPr lang="lv-LV" sz="4000" dirty="0" smtClean="0">
              <a:effectLst/>
              <a:latin typeface="Calibri"/>
              <a:ea typeface="Calibri"/>
              <a:cs typeface="Times New Roman"/>
            </a:endParaRPr>
          </a:p>
          <a:p>
            <a:r>
              <a:rPr lang="lv-LV" sz="3200" cap="all" dirty="0">
                <a:ln w="500">
                  <a:solidFill>
                    <a:srgbClr val="B13F9A">
                      <a:shade val="20000"/>
                      <a:satMod val="120000"/>
                    </a:srgbClr>
                  </a:solidFill>
                </a:ln>
                <a:solidFill>
                  <a:srgbClr val="444444"/>
                </a:solidFill>
                <a:latin typeface="Tahoma"/>
                <a:ea typeface="Times New Roman"/>
                <a:cs typeface="Times New Roman"/>
              </a:rPr>
              <a:t/>
            </a:r>
            <a:br>
              <a:rPr lang="lv-LV" sz="3200" cap="all" dirty="0">
                <a:ln w="500">
                  <a:solidFill>
                    <a:srgbClr val="B13F9A">
                      <a:shade val="20000"/>
                      <a:satMod val="120000"/>
                    </a:srgbClr>
                  </a:solidFill>
                </a:ln>
                <a:solidFill>
                  <a:srgbClr val="444444"/>
                </a:solidFill>
                <a:latin typeface="Tahoma"/>
                <a:ea typeface="Times New Roman"/>
                <a:cs typeface="Times New Roman"/>
              </a:rPr>
            </a:br>
            <a:endParaRPr lang="lv-LV" dirty="0"/>
          </a:p>
        </p:txBody>
      </p:sp>
      <p:pic>
        <p:nvPicPr>
          <p:cNvPr id="5" name="Content Placeholder 4" descr="Latvijas iedzīvotāju neto aizplūde, tūkst. (prof. Hazana novērtējums)"/>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3400" y="2286000"/>
            <a:ext cx="6705600" cy="3657600"/>
          </a:xfrm>
          <a:prstGeom prst="rect">
            <a:avLst/>
          </a:prstGeom>
          <a:noFill/>
          <a:ln>
            <a:noFill/>
          </a:ln>
        </p:spPr>
      </p:pic>
    </p:spTree>
    <p:extLst>
      <p:ext uri="{BB962C8B-B14F-4D97-AF65-F5344CB8AC3E}">
        <p14:creationId xmlns:p14="http://schemas.microsoft.com/office/powerpoint/2010/main" val="30215087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Latvijas bankas ekonomista O</a:t>
            </a:r>
            <a:r>
              <a:rPr lang="lv-LV" dirty="0" smtClean="0"/>
              <a:t>. </a:t>
            </a:r>
            <a:r>
              <a:rPr lang="lv-LV" dirty="0" err="1" smtClean="0"/>
              <a:t>Krasnopjorova</a:t>
            </a:r>
            <a:r>
              <a:rPr lang="lv-LV" dirty="0" smtClean="0"/>
              <a:t> novērtējums</a:t>
            </a:r>
            <a:endParaRPr lang="lv-LV" dirty="0"/>
          </a:p>
        </p:txBody>
      </p:sp>
      <p:sp>
        <p:nvSpPr>
          <p:cNvPr id="3" name="Content Placeholder 2"/>
          <p:cNvSpPr>
            <a:spLocks noGrp="1"/>
          </p:cNvSpPr>
          <p:nvPr>
            <p:ph idx="1"/>
          </p:nvPr>
        </p:nvSpPr>
        <p:spPr/>
        <p:txBody>
          <a:bodyPr>
            <a:normAutofit/>
          </a:bodyPr>
          <a:lstStyle/>
          <a:p>
            <a:r>
              <a:rPr lang="lv-LV" dirty="0">
                <a:latin typeface="Georgia" pitchFamily="18" charset="0"/>
              </a:rPr>
              <a:t>Ja valstu iedzīvotāju reģistri nesniedz precīzus datus, alternatīvu novērtējumu varētu dot valsts robežu šķērsotāju skaits, kas var tikt aprēķināms no transporta nozares datiem. Tiešu šo pieeju </a:t>
            </a:r>
            <a:r>
              <a:rPr lang="lv-LV" dirty="0" smtClean="0">
                <a:latin typeface="Georgia" pitchFamily="18" charset="0"/>
              </a:rPr>
              <a:t>izmanto viņš, </a:t>
            </a:r>
            <a:r>
              <a:rPr lang="lv-LV" dirty="0">
                <a:latin typeface="Georgia" pitchFamily="18" charset="0"/>
              </a:rPr>
              <a:t>novērtējot Latvijas iedzīvotāju skaita zaudējumus migrācijas rezultātā pēc izbraukušo un iebraukušo pasažieru skaita statistikas Rīgas lidostā un pasažieru ostā. </a:t>
            </a:r>
          </a:p>
        </p:txBody>
      </p:sp>
    </p:spTree>
    <p:extLst>
      <p:ext uri="{BB962C8B-B14F-4D97-AF65-F5344CB8AC3E}">
        <p14:creationId xmlns:p14="http://schemas.microsoft.com/office/powerpoint/2010/main" val="4265663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Latvijas bankas ekonomista O</a:t>
            </a:r>
            <a:r>
              <a:rPr lang="lv-LV" dirty="0"/>
              <a:t>. </a:t>
            </a:r>
            <a:r>
              <a:rPr lang="lv-LV" dirty="0" err="1"/>
              <a:t>Krasnopjorova</a:t>
            </a:r>
            <a:r>
              <a:rPr lang="lv-LV" dirty="0"/>
              <a:t> novērtējums</a:t>
            </a:r>
          </a:p>
        </p:txBody>
      </p:sp>
      <p:sp>
        <p:nvSpPr>
          <p:cNvPr id="3" name="Content Placeholder 2"/>
          <p:cNvSpPr>
            <a:spLocks noGrp="1"/>
          </p:cNvSpPr>
          <p:nvPr>
            <p:ph idx="1"/>
          </p:nvPr>
        </p:nvSpPr>
        <p:spPr/>
        <p:txBody>
          <a:bodyPr/>
          <a:lstStyle/>
          <a:p>
            <a:r>
              <a:rPr lang="lv-LV" dirty="0" smtClean="0">
                <a:latin typeface="Georgia" pitchFamily="18" charset="0"/>
              </a:rPr>
              <a:t>Ekonomists O</a:t>
            </a:r>
            <a:r>
              <a:rPr lang="lv-LV" dirty="0" smtClean="0">
                <a:latin typeface="Georgia" pitchFamily="18" charset="0"/>
              </a:rPr>
              <a:t>. </a:t>
            </a:r>
            <a:r>
              <a:rPr lang="lv-LV" dirty="0" err="1" smtClean="0">
                <a:latin typeface="Georgia" pitchFamily="18" charset="0"/>
              </a:rPr>
              <a:t>Krasnopjorovs</a:t>
            </a:r>
            <a:r>
              <a:rPr lang="lv-LV" dirty="0" smtClean="0">
                <a:latin typeface="Georgia" pitchFamily="18" charset="0"/>
              </a:rPr>
              <a:t> piekrīt profesoram </a:t>
            </a:r>
            <a:r>
              <a:rPr lang="lv-LV" dirty="0" err="1" smtClean="0">
                <a:latin typeface="Georgia" pitchFamily="18" charset="0"/>
              </a:rPr>
              <a:t>Hazanam</a:t>
            </a:r>
            <a:r>
              <a:rPr lang="lv-LV" dirty="0" smtClean="0">
                <a:latin typeface="Georgia" pitchFamily="18" charset="0"/>
              </a:rPr>
              <a:t>, </a:t>
            </a:r>
            <a:r>
              <a:rPr lang="lv-LV" dirty="0">
                <a:latin typeface="Georgia" pitchFamily="18" charset="0"/>
              </a:rPr>
              <a:t>ka neviens migrācijas novērtējums “nekad nevar būt pilnīgi precīzs": attiecīgie dati par autotransportu un dzelzceļu nav pieejami, turklāt nav izslēgts, ka caur Rīgas lidostu emigrē arī citu valstu rezidenti (piemēram, Lietuvas). Tomēr ar šo metodi </a:t>
            </a:r>
            <a:r>
              <a:rPr lang="lv-LV" dirty="0" smtClean="0">
                <a:latin typeface="Georgia" pitchFamily="18" charset="0"/>
              </a:rPr>
              <a:t>O. </a:t>
            </a:r>
            <a:r>
              <a:rPr lang="lv-LV" dirty="0" err="1" smtClean="0">
                <a:latin typeface="Georgia" pitchFamily="18" charset="0"/>
              </a:rPr>
              <a:t>Krasnopjorovs</a:t>
            </a:r>
            <a:r>
              <a:rPr lang="lv-LV" dirty="0" smtClean="0">
                <a:latin typeface="Georgia" pitchFamily="18" charset="0"/>
              </a:rPr>
              <a:t> ieguva </a:t>
            </a:r>
            <a:r>
              <a:rPr lang="lv-LV" dirty="0">
                <a:latin typeface="Georgia" pitchFamily="18" charset="0"/>
              </a:rPr>
              <a:t>kopsummu (2000.-2010. </a:t>
            </a:r>
            <a:r>
              <a:rPr lang="lv-LV" dirty="0" err="1">
                <a:latin typeface="Georgia" pitchFamily="18" charset="0"/>
              </a:rPr>
              <a:t>g</a:t>
            </a:r>
            <a:r>
              <a:rPr lang="lv-LV" dirty="0">
                <a:latin typeface="Georgia" pitchFamily="18" charset="0"/>
              </a:rPr>
              <a:t>.), kas līdzīga profesora </a:t>
            </a:r>
            <a:r>
              <a:rPr lang="lv-LV" dirty="0" err="1">
                <a:latin typeface="Georgia" pitchFamily="18" charset="0"/>
              </a:rPr>
              <a:t>Hazana</a:t>
            </a:r>
            <a:r>
              <a:rPr lang="lv-LV" dirty="0">
                <a:latin typeface="Georgia" pitchFamily="18" charset="0"/>
              </a:rPr>
              <a:t> novērtējumam.</a:t>
            </a:r>
          </a:p>
        </p:txBody>
      </p:sp>
    </p:spTree>
    <p:extLst>
      <p:ext uri="{BB962C8B-B14F-4D97-AF65-F5344CB8AC3E}">
        <p14:creationId xmlns:p14="http://schemas.microsoft.com/office/powerpoint/2010/main" val="125372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391400" cy="2362200"/>
          </a:xfrm>
        </p:spPr>
        <p:txBody>
          <a:bodyPr>
            <a:normAutofit fontScale="90000"/>
          </a:bodyPr>
          <a:lstStyle/>
          <a:p>
            <a:r>
              <a:rPr lang="lv-LV" dirty="0"/>
              <a:t/>
            </a:r>
            <a:br>
              <a:rPr lang="lv-LV" dirty="0"/>
            </a:br>
            <a:r>
              <a:rPr lang="lv-LV" dirty="0"/>
              <a:t/>
            </a:r>
            <a:br>
              <a:rPr lang="lv-LV" dirty="0"/>
            </a:br>
            <a:r>
              <a:rPr lang="lv-LV" dirty="0"/>
              <a:t/>
            </a:r>
            <a:br>
              <a:rPr lang="lv-LV" dirty="0"/>
            </a:br>
            <a:r>
              <a:rPr lang="lv-LV" dirty="0" smtClean="0"/>
              <a:t> </a:t>
            </a:r>
            <a:br>
              <a:rPr lang="lv-LV" dirty="0" smtClean="0"/>
            </a:br>
            <a:r>
              <a:rPr lang="lv-LV" dirty="0"/>
              <a:t/>
            </a:r>
            <a:br>
              <a:rPr lang="lv-LV" dirty="0"/>
            </a:br>
            <a:r>
              <a:rPr lang="lv-LV" dirty="0" smtClean="0"/>
              <a:t/>
            </a:r>
            <a:br>
              <a:rPr lang="lv-LV" dirty="0" smtClean="0"/>
            </a:br>
            <a:r>
              <a:rPr lang="lv-LV" dirty="0" smtClean="0"/>
              <a:t>Latvijas </a:t>
            </a:r>
            <a:r>
              <a:rPr lang="lv-LV" dirty="0"/>
              <a:t>iedzīvotāju skaita zaudējumi migrācijas rezultātā 2000.-2010. gadā, </a:t>
            </a:r>
            <a:r>
              <a:rPr lang="lv-LV" dirty="0" err="1"/>
              <a:t>tūkst</a:t>
            </a:r>
            <a:r>
              <a:rPr lang="lv-LV" dirty="0"/>
              <a:t>. (metožu kopsavilkums)</a:t>
            </a:r>
          </a:p>
        </p:txBody>
      </p:sp>
      <p:pic>
        <p:nvPicPr>
          <p:cNvPr id="4" name="Content Placeholder 3" descr="Latvijas iedzīvotāju skaita zaudējumi migrācijas rezultātā 2000.-2010. gadā, tūkst. (metožu kopsavilkum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3352800"/>
            <a:ext cx="6858000" cy="2971800"/>
          </a:xfrm>
          <a:prstGeom prst="rect">
            <a:avLst/>
          </a:prstGeom>
          <a:noFill/>
          <a:ln>
            <a:noFill/>
          </a:ln>
        </p:spPr>
      </p:pic>
      <p:sp>
        <p:nvSpPr>
          <p:cNvPr id="6" name="Rectangle 5"/>
          <p:cNvSpPr/>
          <p:nvPr/>
        </p:nvSpPr>
        <p:spPr>
          <a:xfrm>
            <a:off x="609600" y="2286000"/>
            <a:ext cx="7391400" cy="923330"/>
          </a:xfrm>
          <a:prstGeom prst="rect">
            <a:avLst/>
          </a:prstGeom>
        </p:spPr>
        <p:txBody>
          <a:bodyPr wrap="square">
            <a:spAutoFit/>
          </a:bodyPr>
          <a:lstStyle/>
          <a:p>
            <a:r>
              <a:rPr lang="lv-LV" i="1" dirty="0"/>
              <a:t>Avots: M. </a:t>
            </a:r>
            <a:r>
              <a:rPr lang="lv-LV" i="1" dirty="0" err="1"/>
              <a:t>Hazans</a:t>
            </a:r>
            <a:r>
              <a:rPr lang="lv-LV" i="1" dirty="0"/>
              <a:t> (2011). Kas šodien dzīvo Latvijā? Reālā demogrāfiskā situācija šķērsgriezumā. Publiskā prezentācija LU EVF, 12.09.2011.: </a:t>
            </a:r>
            <a:r>
              <a:rPr lang="lv-LV" i="1" dirty="0">
                <a:hlinkClick r:id="rId3"/>
              </a:rPr>
              <a:t>http://www.lu.lv/zinas/t/7594/</a:t>
            </a:r>
            <a:endParaRPr lang="lv-LV" dirty="0"/>
          </a:p>
        </p:txBody>
      </p:sp>
    </p:spTree>
    <p:extLst>
      <p:ext uri="{BB962C8B-B14F-4D97-AF65-F5344CB8AC3E}">
        <p14:creationId xmlns:p14="http://schemas.microsoft.com/office/powerpoint/2010/main" val="40089222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Metožu salīdzinājums</a:t>
            </a:r>
            <a:endParaRPr lang="lv-LV" dirty="0"/>
          </a:p>
        </p:txBody>
      </p:sp>
      <p:sp>
        <p:nvSpPr>
          <p:cNvPr id="3" name="Content Placeholder 2"/>
          <p:cNvSpPr>
            <a:spLocks noGrp="1"/>
          </p:cNvSpPr>
          <p:nvPr>
            <p:ph idx="1"/>
          </p:nvPr>
        </p:nvSpPr>
        <p:spPr/>
        <p:txBody>
          <a:bodyPr>
            <a:normAutofit fontScale="85000" lnSpcReduction="10000"/>
          </a:bodyPr>
          <a:lstStyle/>
          <a:p>
            <a:r>
              <a:rPr lang="lv-LV" dirty="0"/>
              <a:t>Tomēr jāatzīmē, ka abas metodes, un it īpaši </a:t>
            </a:r>
            <a:r>
              <a:rPr lang="lv-LV" b="1" dirty="0"/>
              <a:t>pasažieru plūsmas metode uzrāda emigrāciju vēlāk nekā tā patiesībā notiek</a:t>
            </a:r>
            <a:r>
              <a:rPr lang="lv-LV" dirty="0"/>
              <a:t>. Pirmo reizi cilvēks peļņā ārvalstīs parasti dodas uz īsu laiku (piemēram, students uz vasaras brīvlaika periodu). Lai gan pat šajā gadījumā viņš samazina darba roku pieejamību Latvijā, pasažieru plūsmas metodē tas netiks ietverts, jo pat pie īsākas frekvences (ceturkšņa nevis gada) datu izmantošanas šī emigrācijas epizode tehniski nav atdalāma no sezonālas tūristu plūsmas un tranzītpasažieriem. Turklāt ir minimāla iespēja, ka šis cilvēks parādīsies ārvalstu iedzīvotāju reģistra datos. Un</a:t>
            </a:r>
            <a:r>
              <a:rPr lang="lv-LV" b="1" dirty="0"/>
              <a:t> tikai tad, kad cilvēks pārstāj regulāri ceļot atpakaļ uz Latviju, viņš parādās izbraukušo un iebraukušo pasažieru starpībā.</a:t>
            </a:r>
            <a:endParaRPr lang="lv-LV" dirty="0"/>
          </a:p>
        </p:txBody>
      </p:sp>
    </p:spTree>
    <p:extLst>
      <p:ext uri="{BB962C8B-B14F-4D97-AF65-F5344CB8AC3E}">
        <p14:creationId xmlns:p14="http://schemas.microsoft.com/office/powerpoint/2010/main" val="1024114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endParaRPr lang="lv-LV"/>
          </a:p>
        </p:txBody>
      </p:sp>
      <p:pic>
        <p:nvPicPr>
          <p:cNvPr id="4" name="Picture 3" descr="http://img8.kasjauns.lv/objs/news/lv/images/w_image_1343461097430_43394.gif"/>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153400" cy="6858000"/>
          </a:xfrm>
          <a:prstGeom prst="rect">
            <a:avLst/>
          </a:prstGeom>
          <a:noFill/>
          <a:ln>
            <a:noFill/>
          </a:ln>
        </p:spPr>
      </p:pic>
    </p:spTree>
    <p:extLst>
      <p:ext uri="{BB962C8B-B14F-4D97-AF65-F5344CB8AC3E}">
        <p14:creationId xmlns:p14="http://schemas.microsoft.com/office/powerpoint/2010/main" val="20797730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Metožu salīdzinājums</a:t>
            </a:r>
            <a:endParaRPr lang="lv-LV" dirty="0"/>
          </a:p>
        </p:txBody>
      </p:sp>
      <p:sp>
        <p:nvSpPr>
          <p:cNvPr id="3" name="Content Placeholder 2"/>
          <p:cNvSpPr>
            <a:spLocks noGrp="1"/>
          </p:cNvSpPr>
          <p:nvPr>
            <p:ph idx="1"/>
          </p:nvPr>
        </p:nvSpPr>
        <p:spPr/>
        <p:txBody>
          <a:bodyPr>
            <a:normAutofit fontScale="92500" lnSpcReduction="10000"/>
          </a:bodyPr>
          <a:lstStyle/>
          <a:p>
            <a:r>
              <a:rPr lang="lv-LV" b="1" dirty="0"/>
              <a:t>Tas nozīmē, ka</a:t>
            </a:r>
            <a:r>
              <a:rPr lang="lv-LV" dirty="0"/>
              <a:t> </a:t>
            </a:r>
            <a:r>
              <a:rPr lang="lv-LV" b="1" dirty="0"/>
              <a:t>pēdējos gados faktiskā migrācija visticamāk bija mazāka par </a:t>
            </a:r>
            <a:r>
              <a:rPr lang="lv-LV" b="1" dirty="0" smtClean="0"/>
              <a:t>ekonomista </a:t>
            </a:r>
            <a:r>
              <a:rPr lang="lv-LV" b="1" dirty="0" err="1" smtClean="0"/>
              <a:t>Krasnopjorova</a:t>
            </a:r>
            <a:r>
              <a:rPr lang="lv-LV" b="1" dirty="0" smtClean="0"/>
              <a:t> </a:t>
            </a:r>
            <a:r>
              <a:rPr lang="lv-LV" b="1" dirty="0"/>
              <a:t>novērtējumu </a:t>
            </a:r>
            <a:r>
              <a:rPr lang="lv-LV" dirty="0"/>
              <a:t>(un arī par profesora </a:t>
            </a:r>
            <a:r>
              <a:rPr lang="lv-LV" dirty="0" err="1"/>
              <a:t>Hazana</a:t>
            </a:r>
            <a:r>
              <a:rPr lang="lv-LV" dirty="0"/>
              <a:t> novērtējumu). Treknajos gados izbraukušie cilvēki tautsaimniecības lejupslīdes periodā iespējams paņēma līdzi arī savus bērnus un/vai vēcākus, pārdodot arī tiem piederošos nekustāmos īpašumus, tādējādi iepriekš notikušā emigrācija kļuva redzama statistikā. Turklāt kā jau iepriekš minēts, lidostas dati daļēji noteikti atspoguļo arī no kaimiņvalstīm emigrējušos cilvēkus, kuri izmantojuši Rīgas lidostas/</a:t>
            </a:r>
            <a:r>
              <a:rPr lang="lv-LV" dirty="0" err="1"/>
              <a:t>AirBaltic</a:t>
            </a:r>
            <a:r>
              <a:rPr lang="lv-LV" dirty="0"/>
              <a:t> transporta pakalpojumus.</a:t>
            </a:r>
          </a:p>
        </p:txBody>
      </p:sp>
    </p:spTree>
    <p:extLst>
      <p:ext uri="{BB962C8B-B14F-4D97-AF65-F5344CB8AC3E}">
        <p14:creationId xmlns:p14="http://schemas.microsoft.com/office/powerpoint/2010/main" val="6897284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Migrācija 2011. gadā un turpmāk </a:t>
            </a:r>
          </a:p>
        </p:txBody>
      </p:sp>
      <p:sp>
        <p:nvSpPr>
          <p:cNvPr id="3" name="Content Placeholder 2"/>
          <p:cNvSpPr>
            <a:spLocks noGrp="1"/>
          </p:cNvSpPr>
          <p:nvPr>
            <p:ph idx="1"/>
          </p:nvPr>
        </p:nvSpPr>
        <p:spPr/>
        <p:txBody>
          <a:bodyPr/>
          <a:lstStyle/>
          <a:p>
            <a:r>
              <a:rPr lang="lv-LV" dirty="0"/>
              <a:t>Nākotnes emigrācijas prognozēs profesors </a:t>
            </a:r>
            <a:r>
              <a:rPr lang="lv-LV" dirty="0" err="1"/>
              <a:t>Hazans</a:t>
            </a:r>
            <a:r>
              <a:rPr lang="lv-LV" dirty="0"/>
              <a:t> ir neiepriecinošs: “Emigrācija no Latvijas lielos apjomos pastāvēs vē1 trīs, četrus gadus, kuru laikā valsti pametīs vēl aptuveni 100 </a:t>
            </a:r>
            <a:r>
              <a:rPr lang="lv-LV" dirty="0" err="1"/>
              <a:t>tūkst</a:t>
            </a:r>
            <a:r>
              <a:rPr lang="lv-LV" dirty="0"/>
              <a:t>. cilvēku” (</a:t>
            </a:r>
            <a:r>
              <a:rPr lang="lv-LV" dirty="0" err="1"/>
              <a:t>Nozare.lv</a:t>
            </a:r>
            <a:r>
              <a:rPr lang="lv-LV" dirty="0"/>
              <a:t>; 21.11.2011). Šeit gan operatīvā statistika zīmē daudz labvēlīgāku ainu. </a:t>
            </a:r>
          </a:p>
        </p:txBody>
      </p:sp>
    </p:spTree>
    <p:extLst>
      <p:ext uri="{BB962C8B-B14F-4D97-AF65-F5344CB8AC3E}">
        <p14:creationId xmlns:p14="http://schemas.microsoft.com/office/powerpoint/2010/main" val="36298040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Migrācija 2011. gadā un turpmāk </a:t>
            </a:r>
          </a:p>
        </p:txBody>
      </p:sp>
      <p:sp>
        <p:nvSpPr>
          <p:cNvPr id="3" name="Content Placeholder 2"/>
          <p:cNvSpPr>
            <a:spLocks noGrp="1"/>
          </p:cNvSpPr>
          <p:nvPr>
            <p:ph idx="1"/>
          </p:nvPr>
        </p:nvSpPr>
        <p:spPr/>
        <p:txBody>
          <a:bodyPr/>
          <a:lstStyle/>
          <a:p>
            <a:r>
              <a:rPr lang="lv-LV" dirty="0" smtClean="0"/>
              <a:t>Izbraukušo </a:t>
            </a:r>
            <a:r>
              <a:rPr lang="lv-LV" dirty="0"/>
              <a:t>un iebraukušo pasažieru skaits Rīgas lidostā un pasažieru ostā būtiski sarucis, un atgriezies 2009. gada sākuma </a:t>
            </a:r>
            <a:r>
              <a:rPr lang="lv-LV" dirty="0" smtClean="0"/>
              <a:t>līmenī). </a:t>
            </a:r>
            <a:r>
              <a:rPr lang="lv-LV" dirty="0"/>
              <a:t>Tādējādi 2011. gada rādītājs, vērtējot to pēc pasažieru plūsmas datiem, vārētu sasniegt ap 30 </a:t>
            </a:r>
            <a:r>
              <a:rPr lang="lv-LV" dirty="0" err="1"/>
              <a:t>tūkst</a:t>
            </a:r>
            <a:r>
              <a:rPr lang="lv-LV" dirty="0"/>
              <a:t>., kas ir ievērojami mazāk nekā 2009. un 2010. gadā (attiecīgi 47 un 43 </a:t>
            </a:r>
            <a:r>
              <a:rPr lang="lv-LV" dirty="0" err="1"/>
              <a:t>tūkst</a:t>
            </a:r>
            <a:r>
              <a:rPr lang="lv-LV" dirty="0"/>
              <a:t>.). </a:t>
            </a:r>
          </a:p>
        </p:txBody>
      </p:sp>
    </p:spTree>
    <p:extLst>
      <p:ext uri="{BB962C8B-B14F-4D97-AF65-F5344CB8AC3E}">
        <p14:creationId xmlns:p14="http://schemas.microsoft.com/office/powerpoint/2010/main" val="29826670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Migrācija 2011. gadā un turpmāk </a:t>
            </a:r>
          </a:p>
        </p:txBody>
      </p:sp>
      <p:sp>
        <p:nvSpPr>
          <p:cNvPr id="3" name="Content Placeholder 2"/>
          <p:cNvSpPr>
            <a:spLocks noGrp="1"/>
          </p:cNvSpPr>
          <p:nvPr>
            <p:ph idx="1"/>
          </p:nvPr>
        </p:nvSpPr>
        <p:spPr/>
        <p:txBody>
          <a:bodyPr/>
          <a:lstStyle/>
          <a:p>
            <a:r>
              <a:rPr lang="lv-LV" dirty="0"/>
              <a:t>Turpinoties šādai tendencei, 2012.-2014. gadā no Latvijas varētu izbraukt vēl ap 30 </a:t>
            </a:r>
            <a:r>
              <a:rPr lang="lv-LV" dirty="0" err="1"/>
              <a:t>tūkst</a:t>
            </a:r>
            <a:r>
              <a:rPr lang="lv-LV" dirty="0"/>
              <a:t>. cilvēku.</a:t>
            </a:r>
            <a:r>
              <a:rPr lang="lv-LV" b="1" dirty="0"/>
              <a:t> </a:t>
            </a:r>
            <a:r>
              <a:rPr lang="lv-LV" dirty="0"/>
              <a:t>Tādējādi 2011.-2014.g. periodam iegūstam 1.5 – 2 reizes mazāku skaitli nekā paredz profesors </a:t>
            </a:r>
            <a:r>
              <a:rPr lang="lv-LV" dirty="0" err="1"/>
              <a:t>Hazans</a:t>
            </a:r>
            <a:r>
              <a:rPr lang="lv-LV" dirty="0"/>
              <a:t>.</a:t>
            </a:r>
            <a:r>
              <a:rPr lang="lv-LV" b="1" dirty="0"/>
              <a:t> </a:t>
            </a:r>
            <a:endParaRPr lang="lv-LV" dirty="0"/>
          </a:p>
        </p:txBody>
      </p:sp>
    </p:spTree>
    <p:extLst>
      <p:ext uri="{BB962C8B-B14F-4D97-AF65-F5344CB8AC3E}">
        <p14:creationId xmlns:p14="http://schemas.microsoft.com/office/powerpoint/2010/main" val="5725336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2727960"/>
          </a:xfrm>
        </p:spPr>
        <p:txBody>
          <a:bodyPr>
            <a:normAutofit fontScale="90000"/>
          </a:bodyPr>
          <a:lstStyle/>
          <a:p>
            <a:r>
              <a:rPr lang="lv-LV" dirty="0"/>
              <a:t>Izbraukušo un iebraukušo pasažieru skaits Rīgas lidostā un pasažieru ostā, </a:t>
            </a:r>
            <a:r>
              <a:rPr lang="lv-LV" dirty="0" err="1"/>
              <a:t>tūkst</a:t>
            </a:r>
            <a:r>
              <a:rPr lang="lv-LV" dirty="0"/>
              <a:t>. ceturksnī (4 ceturkšņu slīdošais rādītājs)</a:t>
            </a:r>
            <a:br>
              <a:rPr lang="lv-LV" dirty="0"/>
            </a:br>
            <a:endParaRPr lang="lv-LV" dirty="0"/>
          </a:p>
        </p:txBody>
      </p:sp>
      <p:pic>
        <p:nvPicPr>
          <p:cNvPr id="4" name="Content Placeholder 3" descr="Attēls 1. Izbraukušo un iebraukušo pasažieru skaits Rīgas lidostā un pasažieru ostā, tūkst. ceturksnī (4 ceturkšņu slīdošais rādītāj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590801"/>
            <a:ext cx="5934075" cy="3671094"/>
          </a:xfrm>
          <a:prstGeom prst="rect">
            <a:avLst/>
          </a:prstGeom>
          <a:noFill/>
          <a:ln>
            <a:noFill/>
          </a:ln>
        </p:spPr>
      </p:pic>
    </p:spTree>
    <p:extLst>
      <p:ext uri="{BB962C8B-B14F-4D97-AF65-F5344CB8AC3E}">
        <p14:creationId xmlns:p14="http://schemas.microsoft.com/office/powerpoint/2010/main" val="4012972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Migrācija 2011. gadā un turpmāk </a:t>
            </a:r>
          </a:p>
        </p:txBody>
      </p:sp>
      <p:sp>
        <p:nvSpPr>
          <p:cNvPr id="3" name="Content Placeholder 2"/>
          <p:cNvSpPr>
            <a:spLocks noGrp="1"/>
          </p:cNvSpPr>
          <p:nvPr>
            <p:ph idx="1"/>
          </p:nvPr>
        </p:nvSpPr>
        <p:spPr/>
        <p:txBody>
          <a:bodyPr>
            <a:normAutofit/>
          </a:bodyPr>
          <a:lstStyle/>
          <a:p>
            <a:r>
              <a:rPr lang="lv-LV" dirty="0"/>
              <a:t>Turklāt uz lēnāku cilvēku aizplūšanu šogad norāda arī Latvijas rezidentu jauno reģistrāciju skaits Lielbritānijas un Īrijas sociālās apdrošināšanas sistēmās. Skaidrs, ka krīzes seku paplašināšanās šajās valstīs noveda pie kopējā iebraucēju skaita krituma. Tomēr svarīgi ir tas, ka samazinās arī Latvijas rezidentu īpatsvars kopējā jauno reģistrāciju skaitā no jaunajām ES valstīm (</a:t>
            </a:r>
            <a:r>
              <a:rPr lang="lv-LV" dirty="0" smtClean="0"/>
              <a:t>ES-12).</a:t>
            </a:r>
            <a:endParaRPr lang="lv-LV" dirty="0"/>
          </a:p>
        </p:txBody>
      </p:sp>
    </p:spTree>
    <p:extLst>
      <p:ext uri="{BB962C8B-B14F-4D97-AF65-F5344CB8AC3E}">
        <p14:creationId xmlns:p14="http://schemas.microsoft.com/office/powerpoint/2010/main" val="20827717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Migrācija 2011. gadā un turpmāk </a:t>
            </a:r>
          </a:p>
        </p:txBody>
      </p:sp>
      <p:sp>
        <p:nvSpPr>
          <p:cNvPr id="3" name="Content Placeholder 2"/>
          <p:cNvSpPr>
            <a:spLocks noGrp="1"/>
          </p:cNvSpPr>
          <p:nvPr>
            <p:ph idx="1"/>
          </p:nvPr>
        </p:nvSpPr>
        <p:spPr/>
        <p:txBody>
          <a:bodyPr/>
          <a:lstStyle/>
          <a:p>
            <a:r>
              <a:rPr lang="lv-LV" dirty="0" smtClean="0"/>
              <a:t>Tātad</a:t>
            </a:r>
            <a:r>
              <a:rPr lang="lv-LV" dirty="0"/>
              <a:t>, tendence atspoguļo ne vien bezdarba pieaugumu Īrijā, bet arī Latvijas tautsaimniecības straujāku atveseļošanos salīdzinot ar pārējām ES-12 valstīm. Ja pirms diviem gadiem katrs sestais iebraucējs Lielbritānijā un katrs piektais Īrijā bija no Latvijas, tad tagad Latvijas īpatsvars iebraucēju skaitā ir divreiz mazāks.</a:t>
            </a:r>
          </a:p>
          <a:p>
            <a:endParaRPr lang="lv-LV" dirty="0"/>
          </a:p>
        </p:txBody>
      </p:sp>
    </p:spTree>
    <p:extLst>
      <p:ext uri="{BB962C8B-B14F-4D97-AF65-F5344CB8AC3E}">
        <p14:creationId xmlns:p14="http://schemas.microsoft.com/office/powerpoint/2010/main" val="15944576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432560"/>
          </a:xfrm>
        </p:spPr>
        <p:txBody>
          <a:bodyPr>
            <a:normAutofit/>
          </a:bodyPr>
          <a:lstStyle/>
          <a:p>
            <a:r>
              <a:rPr lang="lv-LV" sz="2800" dirty="0"/>
              <a:t>Latvijas rezidentu jaunu reģistrāciju skaits Lielbritānijas sociālās apdrošināšanas sistēmā </a:t>
            </a:r>
          </a:p>
        </p:txBody>
      </p:sp>
      <p:pic>
        <p:nvPicPr>
          <p:cNvPr id="4" name="Content Placeholder 3" descr="Attēls 2. Latvijas rezidentu jaunu reģistrāciju skaits Lielbritānijas sociālās apdrošināšanas sistēmā"/>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3429000"/>
            <a:ext cx="7010400" cy="3048000"/>
          </a:xfrm>
          <a:prstGeom prst="rect">
            <a:avLst/>
          </a:prstGeom>
          <a:noFill/>
          <a:ln>
            <a:noFill/>
          </a:ln>
        </p:spPr>
      </p:pic>
      <p:sp>
        <p:nvSpPr>
          <p:cNvPr id="5" name="Rectangle 4"/>
          <p:cNvSpPr/>
          <p:nvPr/>
        </p:nvSpPr>
        <p:spPr>
          <a:xfrm>
            <a:off x="304800" y="2590801"/>
            <a:ext cx="7467600" cy="646331"/>
          </a:xfrm>
          <a:prstGeom prst="rect">
            <a:avLst/>
          </a:prstGeom>
        </p:spPr>
        <p:txBody>
          <a:bodyPr wrap="square">
            <a:spAutoFit/>
          </a:bodyPr>
          <a:lstStyle/>
          <a:p>
            <a:r>
              <a:rPr lang="lv-LV" i="1" dirty="0"/>
              <a:t>Avots: Lielbritānijas Darba un Pensiju Departamenta </a:t>
            </a:r>
            <a:r>
              <a:rPr lang="lv-LV" i="1" dirty="0" err="1" smtClean="0"/>
              <a:t>dati;Krasnopjorova</a:t>
            </a:r>
            <a:r>
              <a:rPr lang="lv-LV" i="1" dirty="0" smtClean="0"/>
              <a:t> </a:t>
            </a:r>
            <a:r>
              <a:rPr lang="lv-LV" i="1" dirty="0"/>
              <a:t>aprēķins</a:t>
            </a:r>
            <a:endParaRPr lang="lv-LV" dirty="0"/>
          </a:p>
        </p:txBody>
      </p:sp>
    </p:spTree>
    <p:extLst>
      <p:ext uri="{BB962C8B-B14F-4D97-AF65-F5344CB8AC3E}">
        <p14:creationId xmlns:p14="http://schemas.microsoft.com/office/powerpoint/2010/main" val="36784457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08760"/>
          </a:xfrm>
        </p:spPr>
        <p:txBody>
          <a:bodyPr>
            <a:normAutofit fontScale="90000"/>
          </a:bodyPr>
          <a:lstStyle/>
          <a:p>
            <a:r>
              <a:rPr lang="lv-LV" sz="3600" dirty="0" smtClean="0"/>
              <a:t>Latvijas </a:t>
            </a:r>
            <a:r>
              <a:rPr lang="lv-LV" sz="3600" dirty="0"/>
              <a:t>rezidentu jaunu reģistrāciju skaits Īrijas sociālās apdrošināšanas sistēmā </a:t>
            </a:r>
          </a:p>
        </p:txBody>
      </p:sp>
      <p:pic>
        <p:nvPicPr>
          <p:cNvPr id="4" name="Content Placeholder 3" descr="Attēls 3. Latvijas rezidentu jaunu reģistrāciju skaits Īrijas sociālās apdrošināšanas sistēmā"/>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433350"/>
            <a:ext cx="7010400" cy="4043650"/>
          </a:xfrm>
          <a:prstGeom prst="rect">
            <a:avLst/>
          </a:prstGeom>
          <a:noFill/>
          <a:ln>
            <a:noFill/>
          </a:ln>
        </p:spPr>
      </p:pic>
      <p:sp>
        <p:nvSpPr>
          <p:cNvPr id="6" name="Rectangle 5"/>
          <p:cNvSpPr/>
          <p:nvPr/>
        </p:nvSpPr>
        <p:spPr>
          <a:xfrm>
            <a:off x="457200" y="1905000"/>
            <a:ext cx="7315200" cy="528350"/>
          </a:xfrm>
          <a:prstGeom prst="rect">
            <a:avLst/>
          </a:prstGeom>
        </p:spPr>
        <p:txBody>
          <a:bodyPr wrap="square">
            <a:spAutoFit/>
          </a:bodyPr>
          <a:lstStyle/>
          <a:p>
            <a:pPr>
              <a:lnSpc>
                <a:spcPts val="1680"/>
              </a:lnSpc>
              <a:spcBef>
                <a:spcPts val="750"/>
              </a:spcBef>
              <a:spcAft>
                <a:spcPts val="750"/>
              </a:spcAft>
            </a:pPr>
            <a:r>
              <a:rPr lang="lv-LV" i="1" dirty="0" smtClean="0">
                <a:solidFill>
                  <a:srgbClr val="444444"/>
                </a:solidFill>
                <a:effectLst/>
                <a:latin typeface="Tahoma"/>
                <a:ea typeface="Times New Roman"/>
                <a:cs typeface="Times New Roman"/>
              </a:rPr>
              <a:t>Avots: Īrijas Sociālās Apdrošināšanas Departamenta dati; </a:t>
            </a:r>
            <a:r>
              <a:rPr lang="lv-LV" i="1" dirty="0" err="1" smtClean="0">
                <a:solidFill>
                  <a:srgbClr val="444444"/>
                </a:solidFill>
                <a:effectLst/>
                <a:latin typeface="Tahoma"/>
                <a:ea typeface="Times New Roman"/>
                <a:cs typeface="Times New Roman"/>
              </a:rPr>
              <a:t>Krasnopjorova</a:t>
            </a:r>
            <a:r>
              <a:rPr lang="lv-LV" i="1" dirty="0" smtClean="0">
                <a:solidFill>
                  <a:srgbClr val="444444"/>
                </a:solidFill>
                <a:effectLst/>
                <a:latin typeface="Tahoma"/>
                <a:ea typeface="Times New Roman"/>
                <a:cs typeface="Times New Roman"/>
              </a:rPr>
              <a:t> aprēķins</a:t>
            </a:r>
            <a:endParaRPr lang="lv-LV" sz="2400" dirty="0">
              <a:effectLst/>
              <a:latin typeface="Calibri"/>
              <a:ea typeface="Calibri"/>
              <a:cs typeface="Times New Roman"/>
            </a:endParaRPr>
          </a:p>
        </p:txBody>
      </p:sp>
    </p:spTree>
    <p:extLst>
      <p:ext uri="{BB962C8B-B14F-4D97-AF65-F5344CB8AC3E}">
        <p14:creationId xmlns:p14="http://schemas.microsoft.com/office/powerpoint/2010/main" val="35962500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Vai emigranti (daļēji) atgriezīsies? </a:t>
            </a:r>
          </a:p>
        </p:txBody>
      </p:sp>
      <p:sp>
        <p:nvSpPr>
          <p:cNvPr id="3" name="Content Placeholder 2"/>
          <p:cNvSpPr>
            <a:spLocks noGrp="1"/>
          </p:cNvSpPr>
          <p:nvPr>
            <p:ph idx="1"/>
          </p:nvPr>
        </p:nvSpPr>
        <p:spPr/>
        <p:txBody>
          <a:bodyPr/>
          <a:lstStyle/>
          <a:p>
            <a:r>
              <a:rPr lang="lv-LV" dirty="0"/>
              <a:t>Profesora </a:t>
            </a:r>
            <a:r>
              <a:rPr lang="lv-LV" dirty="0" err="1"/>
              <a:t>Hazana</a:t>
            </a:r>
            <a:r>
              <a:rPr lang="lv-LV" dirty="0"/>
              <a:t> prognoze arī šeit nav iepriecinoša: "200 000 aizbraukušu cilvēku ir ļoti daudz, bet atgriezties plāno vien mazāk nekā 10%. Ja valsts izstrādātu kādu speciālu programmu, varbūt piecu septiņu gadu laikā atgūsim 40 000 cilvēku. Un tas jau būs ļoti labi." (</a:t>
            </a:r>
            <a:r>
              <a:rPr lang="lv-LV" dirty="0" err="1"/>
              <a:t>Nozare.lv</a:t>
            </a:r>
            <a:r>
              <a:rPr lang="lv-LV" dirty="0"/>
              <a:t>; 21.11.2011.)</a:t>
            </a:r>
          </a:p>
        </p:txBody>
      </p:sp>
    </p:spTree>
    <p:extLst>
      <p:ext uri="{BB962C8B-B14F-4D97-AF65-F5344CB8AC3E}">
        <p14:creationId xmlns:p14="http://schemas.microsoft.com/office/powerpoint/2010/main" val="2809267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Emigranti</a:t>
            </a:r>
            <a:endParaRPr lang="lv-LV" dirty="0"/>
          </a:p>
        </p:txBody>
      </p:sp>
      <p:sp>
        <p:nvSpPr>
          <p:cNvPr id="3" name="Content Placeholder 2"/>
          <p:cNvSpPr>
            <a:spLocks noGrp="1"/>
          </p:cNvSpPr>
          <p:nvPr>
            <p:ph idx="1"/>
          </p:nvPr>
        </p:nvSpPr>
        <p:spPr/>
        <p:txBody>
          <a:bodyPr/>
          <a:lstStyle/>
          <a:p>
            <a:r>
              <a:rPr lang="lv-LV" dirty="0"/>
              <a:t>Pagājušajā </a:t>
            </a:r>
            <a:r>
              <a:rPr lang="lv-LV" dirty="0" smtClean="0"/>
              <a:t>gadā (2012) </a:t>
            </a:r>
            <a:r>
              <a:rPr lang="lv-LV" dirty="0"/>
              <a:t>Latvijā ilgtermiņa migrācijas rezultātā iedzīvotāju skaits samazinājās par 23 127 cilvēkiem, liecina Centrālās statistikas pārvaldes (CSP) sagatavotais iedzīvotāju skaita novērtējums</a:t>
            </a:r>
            <a:r>
              <a:rPr lang="lv-LV" dirty="0" smtClean="0"/>
              <a:t>.</a:t>
            </a:r>
          </a:p>
          <a:p>
            <a:r>
              <a:rPr lang="lv-LV" dirty="0"/>
              <a:t>Satraucošs ir fakts, ka no Latvijas aizbraukuši 4018 bērni vecumā līdz 14 gadiem, kā arī 75,5% no emigrējušām sievietēm bija vecumā no 15 līdz 49 gadiem, atzīmē Centrālā statistikas pārvalde.</a:t>
            </a:r>
          </a:p>
        </p:txBody>
      </p:sp>
    </p:spTree>
    <p:extLst>
      <p:ext uri="{BB962C8B-B14F-4D97-AF65-F5344CB8AC3E}">
        <p14:creationId xmlns:p14="http://schemas.microsoft.com/office/powerpoint/2010/main" val="10978129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Vai emigranti (daļēji) atgriezīsies? </a:t>
            </a:r>
          </a:p>
        </p:txBody>
      </p:sp>
      <p:sp>
        <p:nvSpPr>
          <p:cNvPr id="3" name="Content Placeholder 2"/>
          <p:cNvSpPr>
            <a:spLocks noGrp="1"/>
          </p:cNvSpPr>
          <p:nvPr>
            <p:ph idx="1"/>
          </p:nvPr>
        </p:nvSpPr>
        <p:spPr/>
        <p:txBody>
          <a:bodyPr>
            <a:normAutofit/>
          </a:bodyPr>
          <a:lstStyle/>
          <a:p>
            <a:r>
              <a:rPr lang="lv-LV" b="1" dirty="0"/>
              <a:t>Operatīvās tendences gan ļauj nākotnē skatīties optimistiskāk</a:t>
            </a:r>
            <a:r>
              <a:rPr lang="lv-LV" dirty="0"/>
              <a:t>. Pat pie oficiāliem CSP datiem, cilvēku skaits, kas Latvijā iebrauc uz ilgu laiku, 2011. gadā pārsniedz trekno gadu rādītāju. Ja treknajos gados bija vērojams būtisks imigrācijas pieaugums no Bulgārijas un Rumānijas, kā arī no Polijas un Lietuvas (darba roku deficīts un augstāka alga Latvijā), tad patlaban vērojams iebraucēju pieaugums tieši no Lielbritānijas un Īrijas. </a:t>
            </a:r>
          </a:p>
        </p:txBody>
      </p:sp>
    </p:spTree>
    <p:extLst>
      <p:ext uri="{BB962C8B-B14F-4D97-AF65-F5344CB8AC3E}">
        <p14:creationId xmlns:p14="http://schemas.microsoft.com/office/powerpoint/2010/main" val="30757728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a:t>Vai emigranti (daļēji) atgriezīsies? </a:t>
            </a:r>
          </a:p>
        </p:txBody>
      </p:sp>
      <p:sp>
        <p:nvSpPr>
          <p:cNvPr id="3" name="Content Placeholder 2"/>
          <p:cNvSpPr>
            <a:spLocks noGrp="1"/>
          </p:cNvSpPr>
          <p:nvPr>
            <p:ph idx="1"/>
          </p:nvPr>
        </p:nvSpPr>
        <p:spPr/>
        <p:txBody>
          <a:bodyPr/>
          <a:lstStyle/>
          <a:p>
            <a:r>
              <a:rPr lang="lv-LV" dirty="0"/>
              <a:t>Lai gan atgriezušos cilvēku skaits ir neliels (un salīdzinot ar realitātē aizbraukušo skaitu tas ir niecīgs), jāņem vērā to, ka tie ir cilvēki, kas iepriekš no Latvijas izbrauca uz pastāvīgu dzīvi. </a:t>
            </a:r>
            <a:r>
              <a:rPr lang="lv-LV" b="1" dirty="0"/>
              <a:t>Ja atgriežas pat šie cilvēki, tad daudz lielākā mērā atgriežas arī tie, kas par savu izceļošanu Latvijas iedzīvotāju reģistru neinformēja </a:t>
            </a:r>
            <a:r>
              <a:rPr lang="lv-LV" dirty="0"/>
              <a:t>(un tie būs redzami nākamo periodu pasažieru plūsmu statistikā).</a:t>
            </a:r>
          </a:p>
        </p:txBody>
      </p:sp>
    </p:spTree>
    <p:extLst>
      <p:ext uri="{BB962C8B-B14F-4D97-AF65-F5344CB8AC3E}">
        <p14:creationId xmlns:p14="http://schemas.microsoft.com/office/powerpoint/2010/main" val="38590535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463040"/>
          </a:xfrm>
        </p:spPr>
        <p:txBody>
          <a:bodyPr>
            <a:normAutofit fontScale="90000"/>
          </a:bodyPr>
          <a:lstStyle/>
          <a:p>
            <a:r>
              <a:rPr lang="lv-LV" dirty="0" smtClean="0"/>
              <a:t/>
            </a:r>
            <a:br>
              <a:rPr lang="lv-LV" dirty="0" smtClean="0"/>
            </a:br>
            <a:r>
              <a:rPr lang="lv-LV" dirty="0" smtClean="0"/>
              <a:t>Ilgtermiņa </a:t>
            </a:r>
            <a:r>
              <a:rPr lang="lv-LV" dirty="0"/>
              <a:t>imigrantu skaits Latvijā, mēneša </a:t>
            </a:r>
            <a:r>
              <a:rPr lang="lv-LV" dirty="0" smtClean="0"/>
              <a:t>laikā </a:t>
            </a:r>
            <a:r>
              <a:rPr lang="lv-LV" sz="1800" i="1" dirty="0" smtClean="0"/>
              <a:t>Avots</a:t>
            </a:r>
            <a:r>
              <a:rPr lang="lv-LV" sz="1800" i="1" dirty="0"/>
              <a:t>: CSB dati</a:t>
            </a:r>
            <a:r>
              <a:rPr lang="lv-LV" dirty="0"/>
              <a:t/>
            </a:r>
            <a:br>
              <a:rPr lang="lv-LV" dirty="0"/>
            </a:br>
            <a:endParaRPr lang="lv-LV" dirty="0"/>
          </a:p>
        </p:txBody>
      </p:sp>
      <p:pic>
        <p:nvPicPr>
          <p:cNvPr id="4" name="Content Placeholder 3" descr="Attēls 4. Ilgtermiņa imigrantu skaits Latvijā, mēneša laikā"/>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676400"/>
            <a:ext cx="7162800" cy="4952999"/>
          </a:xfrm>
          <a:prstGeom prst="rect">
            <a:avLst/>
          </a:prstGeom>
          <a:noFill/>
          <a:ln>
            <a:noFill/>
          </a:ln>
        </p:spPr>
      </p:pic>
    </p:spTree>
    <p:extLst>
      <p:ext uri="{BB962C8B-B14F-4D97-AF65-F5344CB8AC3E}">
        <p14:creationId xmlns:p14="http://schemas.microsoft.com/office/powerpoint/2010/main" val="24545803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Sausais atlikums </a:t>
            </a:r>
          </a:p>
        </p:txBody>
      </p:sp>
      <p:sp>
        <p:nvSpPr>
          <p:cNvPr id="3" name="Content Placeholder 2"/>
          <p:cNvSpPr>
            <a:spLocks noGrp="1"/>
          </p:cNvSpPr>
          <p:nvPr>
            <p:ph idx="1"/>
          </p:nvPr>
        </p:nvSpPr>
        <p:spPr/>
        <p:txBody>
          <a:bodyPr>
            <a:normAutofit/>
          </a:bodyPr>
          <a:lstStyle/>
          <a:p>
            <a:r>
              <a:rPr lang="lv-LV" dirty="0"/>
              <a:t>Par emigrācijas kopsummu strīdu maz – pēdējā desmitgadē Latvija migrācijas rezultātā zaudēja daudz vairāk cilvēku nekā par to liecina oficiālā CSP statistika. Turklāt, gan pēc ES iestāšanās straujās izaugsmes gados, gan tai sekojošās krīzes laikā – abos periodos aizbraukušo skaits ir visai līdzīgs, kliedējot baumas, ka Latvija būtu zaudējusi vairākus simtus tūkstošu cilvēku tieši šīs krīzes </a:t>
            </a:r>
            <a:r>
              <a:rPr lang="lv-LV" dirty="0" smtClean="0"/>
              <a:t>laikā. </a:t>
            </a:r>
            <a:endParaRPr lang="lv-LV" dirty="0"/>
          </a:p>
        </p:txBody>
      </p:sp>
    </p:spTree>
    <p:extLst>
      <p:ext uri="{BB962C8B-B14F-4D97-AF65-F5344CB8AC3E}">
        <p14:creationId xmlns:p14="http://schemas.microsoft.com/office/powerpoint/2010/main" val="3067833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Sausais atlikums </a:t>
            </a:r>
          </a:p>
        </p:txBody>
      </p:sp>
      <p:sp>
        <p:nvSpPr>
          <p:cNvPr id="3" name="Content Placeholder 2"/>
          <p:cNvSpPr>
            <a:spLocks noGrp="1"/>
          </p:cNvSpPr>
          <p:nvPr>
            <p:ph idx="1"/>
          </p:nvPr>
        </p:nvSpPr>
        <p:spPr/>
        <p:txBody>
          <a:bodyPr/>
          <a:lstStyle/>
          <a:p>
            <a:r>
              <a:rPr lang="lv-LV" dirty="0"/>
              <a:t>Tātad skaidrs, ka diez vai tikai pēdējie gadi vainojami iedzīvotāju skaita zaudējumā; īstermiņa migrācijai pārvēršoties par ilgtermiņa migrāciju, tā vienkārši kļūst vairāk atspoguļota statistikas datos (gan oficiālajos datos, gan alternatīvajos migrācijas novērtējumos). Savukārt par prognozēm runājot jāatzīmē, ka šogad emigrācija kļuvusi būtiski mazāka, tajā pat laikā pieaugot Latvijas rezidentu skaitam, kuri atgriežas mājās.</a:t>
            </a:r>
          </a:p>
        </p:txBody>
      </p:sp>
    </p:spTree>
    <p:extLst>
      <p:ext uri="{BB962C8B-B14F-4D97-AF65-F5344CB8AC3E}">
        <p14:creationId xmlns:p14="http://schemas.microsoft.com/office/powerpoint/2010/main" val="25550544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Hazana</a:t>
            </a:r>
            <a:r>
              <a:rPr lang="lv-LV" dirty="0" smtClean="0"/>
              <a:t> secinājums</a:t>
            </a:r>
            <a:endParaRPr lang="lv-LV" dirty="0"/>
          </a:p>
        </p:txBody>
      </p:sp>
      <p:sp>
        <p:nvSpPr>
          <p:cNvPr id="3" name="Content Placeholder 2"/>
          <p:cNvSpPr>
            <a:spLocks noGrp="1"/>
          </p:cNvSpPr>
          <p:nvPr>
            <p:ph idx="1"/>
          </p:nvPr>
        </p:nvSpPr>
        <p:spPr/>
        <p:txBody>
          <a:bodyPr/>
          <a:lstStyle/>
          <a:p>
            <a:pPr marL="0" marR="0">
              <a:lnSpc>
                <a:spcPts val="1680"/>
              </a:lnSpc>
              <a:spcBef>
                <a:spcPts val="750"/>
              </a:spcBef>
              <a:spcAft>
                <a:spcPts val="750"/>
              </a:spcAft>
            </a:pPr>
            <a:r>
              <a:rPr lang="lv-LV" sz="2800" dirty="0">
                <a:solidFill>
                  <a:srgbClr val="444444"/>
                </a:solidFill>
                <a:latin typeface="Tahoma"/>
                <a:ea typeface="Times New Roman"/>
                <a:cs typeface="Times New Roman"/>
              </a:rPr>
              <a:t>Tādējādi, profesors </a:t>
            </a:r>
            <a:r>
              <a:rPr lang="lv-LV" sz="2800" dirty="0" err="1">
                <a:solidFill>
                  <a:srgbClr val="444444"/>
                </a:solidFill>
                <a:latin typeface="Tahoma"/>
                <a:ea typeface="Times New Roman"/>
                <a:cs typeface="Times New Roman"/>
              </a:rPr>
              <a:t>Hazans</a:t>
            </a:r>
            <a:r>
              <a:rPr lang="lv-LV" sz="2800" dirty="0">
                <a:solidFill>
                  <a:srgbClr val="444444"/>
                </a:solidFill>
                <a:latin typeface="Tahoma"/>
                <a:ea typeface="Times New Roman"/>
                <a:cs typeface="Times New Roman"/>
              </a:rPr>
              <a:t> secina, ka 10 </a:t>
            </a:r>
            <a:endParaRPr lang="lv-LV" sz="2800" dirty="0" smtClean="0">
              <a:solidFill>
                <a:srgbClr val="444444"/>
              </a:solidFill>
              <a:latin typeface="Tahoma"/>
              <a:ea typeface="Times New Roman"/>
              <a:cs typeface="Times New Roman"/>
            </a:endParaRPr>
          </a:p>
          <a:p>
            <a:pPr marL="0" marR="0" indent="0">
              <a:lnSpc>
                <a:spcPts val="1680"/>
              </a:lnSpc>
              <a:spcBef>
                <a:spcPts val="750"/>
              </a:spcBef>
              <a:spcAft>
                <a:spcPts val="750"/>
              </a:spcAft>
              <a:buNone/>
            </a:pPr>
            <a:r>
              <a:rPr lang="lv-LV" sz="2800" dirty="0" smtClean="0">
                <a:solidFill>
                  <a:srgbClr val="444444"/>
                </a:solidFill>
                <a:latin typeface="Tahoma"/>
                <a:ea typeface="Times New Roman"/>
                <a:cs typeface="Times New Roman"/>
              </a:rPr>
              <a:t>gadu </a:t>
            </a:r>
            <a:r>
              <a:rPr lang="lv-LV" sz="2800" dirty="0">
                <a:solidFill>
                  <a:srgbClr val="444444"/>
                </a:solidFill>
                <a:latin typeface="Tahoma"/>
                <a:ea typeface="Times New Roman"/>
                <a:cs typeface="Times New Roman"/>
              </a:rPr>
              <a:t>laikā Latvijas zaudējumi migrācijas </a:t>
            </a:r>
            <a:endParaRPr lang="lv-LV" sz="2800" dirty="0" smtClean="0">
              <a:solidFill>
                <a:srgbClr val="444444"/>
              </a:solidFill>
              <a:latin typeface="Tahoma"/>
              <a:ea typeface="Times New Roman"/>
              <a:cs typeface="Times New Roman"/>
            </a:endParaRPr>
          </a:p>
          <a:p>
            <a:pPr marL="0" marR="0" indent="0">
              <a:lnSpc>
                <a:spcPts val="1680"/>
              </a:lnSpc>
              <a:spcBef>
                <a:spcPts val="750"/>
              </a:spcBef>
              <a:spcAft>
                <a:spcPts val="750"/>
              </a:spcAft>
              <a:buNone/>
            </a:pPr>
            <a:r>
              <a:rPr lang="lv-LV" sz="2800" dirty="0" smtClean="0">
                <a:solidFill>
                  <a:srgbClr val="444444"/>
                </a:solidFill>
                <a:latin typeface="Tahoma"/>
                <a:ea typeface="Times New Roman"/>
                <a:cs typeface="Times New Roman"/>
              </a:rPr>
              <a:t>rezultātā </a:t>
            </a:r>
            <a:r>
              <a:rPr lang="lv-LV" sz="2800" dirty="0">
                <a:solidFill>
                  <a:srgbClr val="444444"/>
                </a:solidFill>
                <a:latin typeface="Tahoma"/>
                <a:ea typeface="Times New Roman"/>
                <a:cs typeface="Times New Roman"/>
              </a:rPr>
              <a:t>bijuši ap 200 </a:t>
            </a:r>
            <a:r>
              <a:rPr lang="lv-LV" sz="2800" dirty="0" err="1">
                <a:solidFill>
                  <a:srgbClr val="444444"/>
                </a:solidFill>
                <a:latin typeface="Tahoma"/>
                <a:ea typeface="Times New Roman"/>
                <a:cs typeface="Times New Roman"/>
              </a:rPr>
              <a:t>tūkst</a:t>
            </a:r>
            <a:r>
              <a:rPr lang="lv-LV" sz="2800" dirty="0">
                <a:solidFill>
                  <a:srgbClr val="444444"/>
                </a:solidFill>
                <a:latin typeface="Tahoma"/>
                <a:ea typeface="Times New Roman"/>
                <a:cs typeface="Times New Roman"/>
              </a:rPr>
              <a:t>., kas </a:t>
            </a:r>
            <a:endParaRPr lang="lv-LV" sz="2800" dirty="0" smtClean="0">
              <a:solidFill>
                <a:srgbClr val="444444"/>
              </a:solidFill>
              <a:latin typeface="Tahoma"/>
              <a:ea typeface="Times New Roman"/>
              <a:cs typeface="Times New Roman"/>
            </a:endParaRPr>
          </a:p>
          <a:p>
            <a:pPr marL="0" marR="0" indent="0">
              <a:lnSpc>
                <a:spcPts val="1680"/>
              </a:lnSpc>
              <a:spcBef>
                <a:spcPts val="750"/>
              </a:spcBef>
              <a:spcAft>
                <a:spcPts val="750"/>
              </a:spcAft>
              <a:buNone/>
            </a:pPr>
            <a:r>
              <a:rPr lang="lv-LV" sz="2800" dirty="0" err="1" smtClean="0">
                <a:solidFill>
                  <a:srgbClr val="444444"/>
                </a:solidFill>
                <a:latin typeface="Tahoma"/>
                <a:ea typeface="Times New Roman"/>
                <a:cs typeface="Times New Roman"/>
              </a:rPr>
              <a:t>vairākkārt</a:t>
            </a:r>
            <a:r>
              <a:rPr lang="lv-LV" sz="2800" dirty="0" smtClean="0">
                <a:solidFill>
                  <a:srgbClr val="444444"/>
                </a:solidFill>
                <a:latin typeface="Tahoma"/>
                <a:ea typeface="Times New Roman"/>
                <a:cs typeface="Times New Roman"/>
              </a:rPr>
              <a:t> </a:t>
            </a:r>
            <a:r>
              <a:rPr lang="lv-LV" sz="2800" dirty="0">
                <a:solidFill>
                  <a:srgbClr val="444444"/>
                </a:solidFill>
                <a:latin typeface="Tahoma"/>
                <a:ea typeface="Times New Roman"/>
                <a:cs typeface="Times New Roman"/>
              </a:rPr>
              <a:t>pārsniedz CSP oficiālus datus. </a:t>
            </a:r>
            <a:endParaRPr lang="lv-LV" sz="3600" dirty="0">
              <a:effectLst/>
              <a:latin typeface="Calibri"/>
              <a:ea typeface="Calibri"/>
              <a:cs typeface="Times New Roman"/>
            </a:endParaRPr>
          </a:p>
        </p:txBody>
      </p:sp>
    </p:spTree>
    <p:extLst>
      <p:ext uri="{BB962C8B-B14F-4D97-AF65-F5344CB8AC3E}">
        <p14:creationId xmlns:p14="http://schemas.microsoft.com/office/powerpoint/2010/main" val="548265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Avoti:</a:t>
            </a:r>
            <a:endParaRPr lang="lv-LV" dirty="0"/>
          </a:p>
        </p:txBody>
      </p:sp>
      <p:sp>
        <p:nvSpPr>
          <p:cNvPr id="3" name="Content Placeholder 2"/>
          <p:cNvSpPr>
            <a:spLocks noGrp="1"/>
          </p:cNvSpPr>
          <p:nvPr>
            <p:ph idx="1"/>
          </p:nvPr>
        </p:nvSpPr>
        <p:spPr/>
        <p:txBody>
          <a:bodyPr/>
          <a:lstStyle/>
          <a:p>
            <a:r>
              <a:rPr lang="lv-LV" dirty="0">
                <a:hlinkClick r:id="rId2"/>
              </a:rPr>
              <a:t>http://</a:t>
            </a:r>
            <a:r>
              <a:rPr lang="lv-LV" dirty="0" smtClean="0">
                <a:hlinkClick r:id="rId2"/>
              </a:rPr>
              <a:t>www.makroekonomika.lv/cik-cilveku-latviju-pameta-un-cik-vel-pametis</a:t>
            </a:r>
            <a:endParaRPr lang="lv-LV" dirty="0" smtClean="0"/>
          </a:p>
          <a:p>
            <a:pPr marL="0" indent="0">
              <a:buNone/>
            </a:pPr>
            <a:r>
              <a:rPr lang="lv-LV" dirty="0" smtClean="0"/>
              <a:t> </a:t>
            </a:r>
          </a:p>
          <a:p>
            <a:r>
              <a:rPr lang="lv-LV" dirty="0">
                <a:hlinkClick r:id="rId3"/>
              </a:rPr>
              <a:t>http://</a:t>
            </a:r>
            <a:r>
              <a:rPr lang="lv-LV" dirty="0" smtClean="0">
                <a:hlinkClick r:id="rId3"/>
              </a:rPr>
              <a:t>politika.lv/article/imigrantu-integracija-dzivs-stasts</a:t>
            </a:r>
            <a:endParaRPr lang="lv-LV" dirty="0" smtClean="0"/>
          </a:p>
          <a:p>
            <a:pPr marL="0" indent="0">
              <a:buNone/>
            </a:pPr>
            <a:r>
              <a:rPr lang="lv-LV" dirty="0" smtClean="0"/>
              <a:t> </a:t>
            </a:r>
          </a:p>
          <a:p>
            <a:r>
              <a:rPr lang="lv-LV" dirty="0">
                <a:hlinkClick r:id="rId4"/>
              </a:rPr>
              <a:t>http://</a:t>
            </a:r>
            <a:r>
              <a:rPr lang="lv-LV" dirty="0" smtClean="0">
                <a:hlinkClick r:id="rId4"/>
              </a:rPr>
              <a:t>www.kasjauns.lv/lv/zinas/89031/parceloties-uz-dzivi-cita-valsti-pern-latviju-pametusi-23-127-cilveki</a:t>
            </a:r>
            <a:endParaRPr lang="lv-LV" dirty="0" smtClean="0"/>
          </a:p>
          <a:p>
            <a:r>
              <a:rPr lang="lv-LV" dirty="0" err="1" smtClean="0"/>
              <a:t>Nozare.lv</a:t>
            </a:r>
            <a:r>
              <a:rPr lang="lv-LV" dirty="0" smtClean="0"/>
              <a:t>   (21.11.2011.)</a:t>
            </a:r>
          </a:p>
          <a:p>
            <a:endParaRPr lang="lv-LV" dirty="0" smtClean="0"/>
          </a:p>
          <a:p>
            <a:endParaRPr lang="lv-LV" dirty="0"/>
          </a:p>
        </p:txBody>
      </p:sp>
    </p:spTree>
    <p:extLst>
      <p:ext uri="{BB962C8B-B14F-4D97-AF65-F5344CB8AC3E}">
        <p14:creationId xmlns:p14="http://schemas.microsoft.com/office/powerpoint/2010/main" val="2034953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Paldies par uzmanību!</a:t>
            </a:r>
            <a:endParaRPr lang="lv-LV" dirty="0"/>
          </a:p>
        </p:txBody>
      </p:sp>
      <p:sp>
        <p:nvSpPr>
          <p:cNvPr id="3" name="Content Placeholder 2"/>
          <p:cNvSpPr>
            <a:spLocks noGrp="1"/>
          </p:cNvSpPr>
          <p:nvPr>
            <p:ph idx="1"/>
          </p:nvPr>
        </p:nvSpPr>
        <p:spPr/>
        <p:txBody>
          <a:bodyPr/>
          <a:lstStyle/>
          <a:p>
            <a:endParaRPr lang="lv-LV" dirty="0"/>
          </a:p>
        </p:txBody>
      </p:sp>
    </p:spTree>
    <p:extLst>
      <p:ext uri="{BB962C8B-B14F-4D97-AF65-F5344CB8AC3E}">
        <p14:creationId xmlns:p14="http://schemas.microsoft.com/office/powerpoint/2010/main" val="817264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Emigranti</a:t>
            </a:r>
            <a:endParaRPr lang="lv-LV" dirty="0"/>
          </a:p>
        </p:txBody>
      </p:sp>
      <p:sp>
        <p:nvSpPr>
          <p:cNvPr id="3" name="Content Placeholder 2"/>
          <p:cNvSpPr>
            <a:spLocks noGrp="1"/>
          </p:cNvSpPr>
          <p:nvPr>
            <p:ph idx="1"/>
          </p:nvPr>
        </p:nvSpPr>
        <p:spPr/>
        <p:txBody>
          <a:bodyPr>
            <a:normAutofit/>
          </a:bodyPr>
          <a:lstStyle/>
          <a:p>
            <a:r>
              <a:rPr lang="lv-LV" dirty="0"/>
              <a:t>30 380 personas 2011.gadā izbrauca uz citu valsti nolūkā uzturēties tur pastāvīgi vai vienu gadu un ilgāk</a:t>
            </a:r>
            <a:r>
              <a:rPr lang="lv-LV" dirty="0" smtClean="0"/>
              <a:t>.</a:t>
            </a:r>
          </a:p>
          <a:p>
            <a:r>
              <a:rPr lang="lv-LV" sz="2800" dirty="0">
                <a:solidFill>
                  <a:srgbClr val="020202"/>
                </a:solidFill>
                <a:latin typeface="Georgia"/>
                <a:ea typeface="Times New Roman"/>
                <a:cs typeface="Arial"/>
              </a:rPr>
              <a:t>No kopējā emigrantu skaitā 82,8% bija darbspējas vecumā. </a:t>
            </a:r>
            <a:endParaRPr lang="lv-LV" sz="2800" dirty="0" smtClean="0">
              <a:solidFill>
                <a:srgbClr val="020202"/>
              </a:solidFill>
              <a:latin typeface="Georgia"/>
              <a:ea typeface="Times New Roman"/>
              <a:cs typeface="Arial"/>
            </a:endParaRPr>
          </a:p>
          <a:p>
            <a:r>
              <a:rPr lang="lv-LV" sz="2800" dirty="0" smtClean="0">
                <a:solidFill>
                  <a:srgbClr val="020202"/>
                </a:solidFill>
                <a:latin typeface="Georgia"/>
                <a:ea typeface="Times New Roman"/>
                <a:cs typeface="Arial"/>
              </a:rPr>
              <a:t>75,5</a:t>
            </a:r>
            <a:r>
              <a:rPr lang="lv-LV" sz="2800" dirty="0">
                <a:solidFill>
                  <a:srgbClr val="020202"/>
                </a:solidFill>
                <a:latin typeface="Georgia"/>
                <a:ea typeface="Times New Roman"/>
                <a:cs typeface="Arial"/>
              </a:rPr>
              <a:t>% no emigrējušām sievietēm bija vecumā no 15 līdz 49 gadiem, atzīmē CSP</a:t>
            </a:r>
            <a:r>
              <a:rPr lang="lv-LV" sz="2800" dirty="0" smtClean="0">
                <a:solidFill>
                  <a:srgbClr val="020202"/>
                </a:solidFill>
                <a:latin typeface="Georgia"/>
                <a:ea typeface="Times New Roman"/>
                <a:cs typeface="Arial"/>
              </a:rPr>
              <a:t>.</a:t>
            </a:r>
          </a:p>
          <a:p>
            <a:r>
              <a:rPr lang="lv-LV" sz="2800" dirty="0" smtClean="0">
                <a:solidFill>
                  <a:srgbClr val="020202"/>
                </a:solidFill>
                <a:latin typeface="Georgia"/>
                <a:ea typeface="Times New Roman"/>
                <a:cs typeface="Arial"/>
              </a:rPr>
              <a:t>No </a:t>
            </a:r>
            <a:r>
              <a:rPr lang="lv-LV" sz="2800" dirty="0">
                <a:solidFill>
                  <a:srgbClr val="020202"/>
                </a:solidFill>
                <a:latin typeface="Georgia"/>
                <a:ea typeface="Times New Roman"/>
                <a:cs typeface="Arial"/>
              </a:rPr>
              <a:t>kopējā emigrantu skaita 51,7% bija sievietes un 48,3% vīrieši.</a:t>
            </a:r>
            <a:br>
              <a:rPr lang="lv-LV" sz="2800" dirty="0">
                <a:solidFill>
                  <a:srgbClr val="020202"/>
                </a:solidFill>
                <a:latin typeface="Georgia"/>
                <a:ea typeface="Times New Roman"/>
                <a:cs typeface="Arial"/>
              </a:rPr>
            </a:br>
            <a:endParaRPr lang="lv-LV" dirty="0" smtClean="0"/>
          </a:p>
          <a:p>
            <a:endParaRPr lang="lv-LV" dirty="0"/>
          </a:p>
        </p:txBody>
      </p:sp>
    </p:spTree>
    <p:extLst>
      <p:ext uri="{BB962C8B-B14F-4D97-AF65-F5344CB8AC3E}">
        <p14:creationId xmlns:p14="http://schemas.microsoft.com/office/powerpoint/2010/main" val="1444275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Emigrācija</a:t>
            </a:r>
            <a:endParaRPr lang="lv-LV" dirty="0"/>
          </a:p>
        </p:txBody>
      </p:sp>
      <p:sp>
        <p:nvSpPr>
          <p:cNvPr id="3" name="Content Placeholder 2"/>
          <p:cNvSpPr>
            <a:spLocks noGrp="1"/>
          </p:cNvSpPr>
          <p:nvPr>
            <p:ph idx="1"/>
          </p:nvPr>
        </p:nvSpPr>
        <p:spPr/>
        <p:txBody>
          <a:bodyPr/>
          <a:lstStyle/>
          <a:p>
            <a:r>
              <a:rPr lang="lv-LV" sz="2800" dirty="0" smtClean="0">
                <a:solidFill>
                  <a:srgbClr val="020202"/>
                </a:solidFill>
                <a:latin typeface="Georgia"/>
                <a:ea typeface="Times New Roman"/>
                <a:cs typeface="Arial"/>
              </a:rPr>
              <a:t>Latvijas iedzīvotāji emigrēja uz ES valstīm - 85</a:t>
            </a:r>
            <a:r>
              <a:rPr lang="lv-LV" sz="2800" dirty="0">
                <a:solidFill>
                  <a:srgbClr val="020202"/>
                </a:solidFill>
                <a:latin typeface="Georgia"/>
                <a:ea typeface="Times New Roman"/>
                <a:cs typeface="Arial"/>
              </a:rPr>
              <a:t>%. </a:t>
            </a:r>
            <a:endParaRPr lang="lv-LV" sz="2800" dirty="0" smtClean="0">
              <a:solidFill>
                <a:srgbClr val="020202"/>
              </a:solidFill>
              <a:latin typeface="Georgia"/>
              <a:ea typeface="Times New Roman"/>
              <a:cs typeface="Arial"/>
            </a:endParaRPr>
          </a:p>
          <a:p>
            <a:r>
              <a:rPr lang="lv-LV" sz="2800" dirty="0" smtClean="0">
                <a:solidFill>
                  <a:srgbClr val="020202"/>
                </a:solidFill>
                <a:latin typeface="Georgia"/>
                <a:ea typeface="Times New Roman"/>
                <a:cs typeface="Arial"/>
              </a:rPr>
              <a:t>Valstis</a:t>
            </a:r>
            <a:r>
              <a:rPr lang="lv-LV" sz="2800" dirty="0">
                <a:solidFill>
                  <a:srgbClr val="020202"/>
                </a:solidFill>
                <a:latin typeface="Georgia"/>
                <a:ea typeface="Times New Roman"/>
                <a:cs typeface="Arial"/>
              </a:rPr>
              <a:t>, uz kurām visbiežāk devās Latvijas iedzīvotāji, bija Lielbritānija, Vācija un Īrija.</a:t>
            </a:r>
            <a:br>
              <a:rPr lang="lv-LV" sz="2800" dirty="0">
                <a:solidFill>
                  <a:srgbClr val="020202"/>
                </a:solidFill>
                <a:latin typeface="Georgia"/>
                <a:ea typeface="Times New Roman"/>
                <a:cs typeface="Arial"/>
              </a:rPr>
            </a:br>
            <a:endParaRPr lang="lv-LV" dirty="0"/>
          </a:p>
        </p:txBody>
      </p:sp>
    </p:spTree>
    <p:extLst>
      <p:ext uri="{BB962C8B-B14F-4D97-AF65-F5344CB8AC3E}">
        <p14:creationId xmlns:p14="http://schemas.microsoft.com/office/powerpoint/2010/main" val="1062130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Migrācija</a:t>
            </a:r>
            <a:endParaRPr lang="lv-LV" dirty="0"/>
          </a:p>
        </p:txBody>
      </p:sp>
      <p:sp>
        <p:nvSpPr>
          <p:cNvPr id="3" name="Content Placeholder 2"/>
          <p:cNvSpPr>
            <a:spLocks noGrp="1"/>
          </p:cNvSpPr>
          <p:nvPr>
            <p:ph idx="1"/>
          </p:nvPr>
        </p:nvSpPr>
        <p:spPr/>
        <p:txBody>
          <a:bodyPr/>
          <a:lstStyle/>
          <a:p>
            <a:r>
              <a:rPr lang="lv-LV" sz="2800" dirty="0" smtClean="0">
                <a:solidFill>
                  <a:srgbClr val="020202"/>
                </a:solidFill>
                <a:latin typeface="Georgia"/>
                <a:ea typeface="Times New Roman"/>
                <a:cs typeface="Arial"/>
              </a:rPr>
              <a:t>Visvairāk </a:t>
            </a:r>
            <a:r>
              <a:rPr lang="lv-LV" sz="2800" dirty="0">
                <a:solidFill>
                  <a:srgbClr val="020202"/>
                </a:solidFill>
                <a:latin typeface="Georgia"/>
                <a:ea typeface="Times New Roman"/>
                <a:cs typeface="Arial"/>
              </a:rPr>
              <a:t>iedzīvotāji emigrēja no Zemgales un Rīgas reģiona - attiecīgi 1,61% un 1,6% no kopējā iedzīvotāju skaita 2011.gada 1.janvārī reģionā</a:t>
            </a:r>
            <a:r>
              <a:rPr lang="lv-LV" sz="2800" dirty="0" smtClean="0">
                <a:solidFill>
                  <a:srgbClr val="020202"/>
                </a:solidFill>
                <a:latin typeface="Georgia"/>
                <a:ea typeface="Times New Roman"/>
                <a:cs typeface="Arial"/>
              </a:rPr>
              <a:t>.</a:t>
            </a:r>
          </a:p>
          <a:p>
            <a:r>
              <a:rPr lang="lv-LV" sz="2800" dirty="0">
                <a:solidFill>
                  <a:srgbClr val="020202"/>
                </a:solidFill>
                <a:latin typeface="Georgia"/>
                <a:ea typeface="Times New Roman"/>
                <a:cs typeface="Arial"/>
              </a:rPr>
              <a:t>Migrācijas rezultātā visvairāk iedzīvotāju skaits samazinājās Zemgalē un Kurzemē - attiecīgi par 1,45% un 1,29% no kopējā iedzīvotāju skaita reģionā.</a:t>
            </a:r>
            <a:br>
              <a:rPr lang="lv-LV" sz="2800" dirty="0">
                <a:solidFill>
                  <a:srgbClr val="020202"/>
                </a:solidFill>
                <a:latin typeface="Georgia"/>
                <a:ea typeface="Times New Roman"/>
                <a:cs typeface="Arial"/>
              </a:rPr>
            </a:br>
            <a:endParaRPr lang="lv-LV" dirty="0"/>
          </a:p>
        </p:txBody>
      </p:sp>
    </p:spTree>
    <p:extLst>
      <p:ext uri="{BB962C8B-B14F-4D97-AF65-F5344CB8AC3E}">
        <p14:creationId xmlns:p14="http://schemas.microsoft.com/office/powerpoint/2010/main" val="184873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iMigranti</a:t>
            </a:r>
            <a:endParaRPr lang="lv-LV" dirty="0"/>
          </a:p>
        </p:txBody>
      </p:sp>
      <p:sp>
        <p:nvSpPr>
          <p:cNvPr id="3" name="Content Placeholder 2"/>
          <p:cNvSpPr>
            <a:spLocks noGrp="1"/>
          </p:cNvSpPr>
          <p:nvPr>
            <p:ph idx="1"/>
          </p:nvPr>
        </p:nvSpPr>
        <p:spPr/>
        <p:txBody>
          <a:bodyPr/>
          <a:lstStyle/>
          <a:p>
            <a:r>
              <a:rPr lang="lv-LV" sz="2800" dirty="0">
                <a:solidFill>
                  <a:srgbClr val="020202"/>
                </a:solidFill>
                <a:latin typeface="Georgia"/>
                <a:ea typeface="Times New Roman"/>
                <a:cs typeface="Arial"/>
              </a:rPr>
              <a:t>Pērn </a:t>
            </a:r>
            <a:r>
              <a:rPr lang="lv-LV" sz="2800" dirty="0" smtClean="0">
                <a:solidFill>
                  <a:srgbClr val="020202"/>
                </a:solidFill>
                <a:latin typeface="Georgia"/>
                <a:ea typeface="Times New Roman"/>
                <a:cs typeface="Arial"/>
              </a:rPr>
              <a:t>( 2012) 7253 </a:t>
            </a:r>
            <a:r>
              <a:rPr lang="lv-LV" sz="2800" dirty="0">
                <a:solidFill>
                  <a:srgbClr val="020202"/>
                </a:solidFill>
                <a:latin typeface="Georgia"/>
                <a:ea typeface="Times New Roman"/>
                <a:cs typeface="Arial"/>
              </a:rPr>
              <a:t>personas Latvijā ieradās uz pastāvīgu dzīvi vai vismaz uz gadu un ilgāku laiku</a:t>
            </a:r>
            <a:r>
              <a:rPr lang="lv-LV" sz="2800" dirty="0" smtClean="0">
                <a:solidFill>
                  <a:srgbClr val="020202"/>
                </a:solidFill>
                <a:latin typeface="Georgia"/>
                <a:ea typeface="Times New Roman"/>
                <a:cs typeface="Arial"/>
              </a:rPr>
              <a:t>.</a:t>
            </a:r>
          </a:p>
          <a:p>
            <a:r>
              <a:rPr lang="lv-LV" sz="2800" dirty="0">
                <a:solidFill>
                  <a:srgbClr val="020202"/>
                </a:solidFill>
                <a:latin typeface="Georgia"/>
                <a:ea typeface="Times New Roman"/>
                <a:cs typeface="Arial"/>
              </a:rPr>
              <a:t>No iedzīvotāju skaita, kas pērn ieradās Latvijā, 28% bija no Eiropas Savienības </a:t>
            </a:r>
            <a:r>
              <a:rPr lang="lv-LV" sz="2800" dirty="0" smtClean="0">
                <a:solidFill>
                  <a:srgbClr val="020202"/>
                </a:solidFill>
                <a:latin typeface="Georgia"/>
                <a:ea typeface="Times New Roman"/>
                <a:cs typeface="Arial"/>
              </a:rPr>
              <a:t>valstīm.</a:t>
            </a:r>
          </a:p>
          <a:p>
            <a:r>
              <a:rPr lang="lv-LV" sz="2800" dirty="0">
                <a:solidFill>
                  <a:srgbClr val="020202"/>
                </a:solidFill>
                <a:latin typeface="Georgia"/>
                <a:ea typeface="Times New Roman"/>
                <a:cs typeface="Arial"/>
              </a:rPr>
              <a:t>No kopējā iedzīvotāju skaita, kuri ieradās Latvijā, 55,8% bija sievietes un 44,2% vīrieši. </a:t>
            </a:r>
            <a:br>
              <a:rPr lang="lv-LV" sz="2800" dirty="0">
                <a:solidFill>
                  <a:srgbClr val="020202"/>
                </a:solidFill>
                <a:latin typeface="Georgia"/>
                <a:ea typeface="Times New Roman"/>
                <a:cs typeface="Arial"/>
              </a:rPr>
            </a:br>
            <a:endParaRPr lang="lv-LV" dirty="0"/>
          </a:p>
        </p:txBody>
      </p:sp>
    </p:spTree>
    <p:extLst>
      <p:ext uri="{BB962C8B-B14F-4D97-AF65-F5344CB8AC3E}">
        <p14:creationId xmlns:p14="http://schemas.microsoft.com/office/powerpoint/2010/main" val="2008502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Migrācija</a:t>
            </a:r>
            <a:endParaRPr lang="lv-LV" dirty="0"/>
          </a:p>
        </p:txBody>
      </p:sp>
      <p:sp>
        <p:nvSpPr>
          <p:cNvPr id="3" name="Content Placeholder 2"/>
          <p:cNvSpPr>
            <a:spLocks noGrp="1"/>
          </p:cNvSpPr>
          <p:nvPr>
            <p:ph idx="1"/>
          </p:nvPr>
        </p:nvSpPr>
        <p:spPr/>
        <p:txBody>
          <a:bodyPr/>
          <a:lstStyle/>
          <a:p>
            <a:r>
              <a:rPr lang="lv-LV" sz="2800" dirty="0">
                <a:solidFill>
                  <a:srgbClr val="020202"/>
                </a:solidFill>
                <a:latin typeface="Georgia"/>
                <a:ea typeface="Times New Roman"/>
                <a:cs typeface="Arial"/>
              </a:rPr>
              <a:t>Kā liecina apkopotā informācija, darbspējas vecumā </a:t>
            </a:r>
            <a:r>
              <a:rPr lang="lv-LV" sz="2800" b="1" dirty="0">
                <a:solidFill>
                  <a:srgbClr val="020202"/>
                </a:solidFill>
                <a:latin typeface="Georgia"/>
                <a:ea typeface="Times New Roman"/>
                <a:cs typeface="Arial"/>
              </a:rPr>
              <a:t>emigrantu</a:t>
            </a:r>
            <a:r>
              <a:rPr lang="lv-LV" sz="2800" dirty="0">
                <a:solidFill>
                  <a:srgbClr val="020202"/>
                </a:solidFill>
                <a:latin typeface="Georgia"/>
                <a:ea typeface="Times New Roman"/>
                <a:cs typeface="Arial"/>
              </a:rPr>
              <a:t> bija 4,6 reizes vairāk nekā imigrantu.</a:t>
            </a:r>
            <a:br>
              <a:rPr lang="lv-LV" sz="2800" dirty="0">
                <a:solidFill>
                  <a:srgbClr val="020202"/>
                </a:solidFill>
                <a:latin typeface="Georgia"/>
                <a:ea typeface="Times New Roman"/>
                <a:cs typeface="Arial"/>
              </a:rPr>
            </a:br>
            <a:endParaRPr lang="lv-LV" dirty="0"/>
          </a:p>
        </p:txBody>
      </p:sp>
    </p:spTree>
    <p:extLst>
      <p:ext uri="{BB962C8B-B14F-4D97-AF65-F5344CB8AC3E}">
        <p14:creationId xmlns:p14="http://schemas.microsoft.com/office/powerpoint/2010/main" val="1031602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Imigranti</a:t>
            </a:r>
            <a:endParaRPr lang="lv-LV" dirty="0"/>
          </a:p>
        </p:txBody>
      </p:sp>
      <p:sp>
        <p:nvSpPr>
          <p:cNvPr id="3" name="Content Placeholder 2"/>
          <p:cNvSpPr>
            <a:spLocks noGrp="1"/>
          </p:cNvSpPr>
          <p:nvPr>
            <p:ph idx="1"/>
          </p:nvPr>
        </p:nvSpPr>
        <p:spPr/>
        <p:txBody>
          <a:bodyPr>
            <a:normAutofit lnSpcReduction="10000"/>
          </a:bodyPr>
          <a:lstStyle/>
          <a:p>
            <a:r>
              <a:rPr lang="lv-LV" sz="2800" dirty="0" smtClean="0">
                <a:solidFill>
                  <a:srgbClr val="020202"/>
                </a:solidFill>
                <a:latin typeface="Georgia"/>
                <a:ea typeface="Times New Roman"/>
                <a:cs typeface="Arial"/>
              </a:rPr>
              <a:t>Latvijā </a:t>
            </a:r>
            <a:r>
              <a:rPr lang="lv-LV" sz="2800" dirty="0">
                <a:solidFill>
                  <a:srgbClr val="020202"/>
                </a:solidFill>
                <a:latin typeface="Georgia"/>
                <a:ea typeface="Times New Roman"/>
                <a:cs typeface="Arial"/>
              </a:rPr>
              <a:t>ieradās 1260 bērni vecumā līdz 14 gadiem, 74,9% no kopējā imigrantu skaita bija darbaspējas vecumā jeb vecumā no 15 līdz 61 gadam</a:t>
            </a:r>
            <a:r>
              <a:rPr lang="lv-LV" sz="2800" dirty="0" smtClean="0">
                <a:solidFill>
                  <a:srgbClr val="020202"/>
                </a:solidFill>
                <a:latin typeface="Georgia"/>
                <a:ea typeface="Times New Roman"/>
                <a:cs typeface="Arial"/>
              </a:rPr>
              <a:t>.</a:t>
            </a:r>
          </a:p>
          <a:p>
            <a:r>
              <a:rPr lang="lv-LV" sz="2800" i="1" dirty="0">
                <a:solidFill>
                  <a:srgbClr val="020202"/>
                </a:solidFill>
                <a:latin typeface="Georgia"/>
                <a:ea typeface="Times New Roman"/>
                <a:cs typeface="Arial"/>
              </a:rPr>
              <a:t>Visvairāk imigrantu apmetās Rīgas </a:t>
            </a:r>
            <a:r>
              <a:rPr lang="lv-LV" sz="2800" i="1" dirty="0" smtClean="0">
                <a:solidFill>
                  <a:srgbClr val="020202"/>
                </a:solidFill>
                <a:latin typeface="Georgia"/>
                <a:ea typeface="Times New Roman"/>
                <a:cs typeface="Arial"/>
              </a:rPr>
              <a:t>reģionā.</a:t>
            </a:r>
            <a:endParaRPr lang="lv-LV" sz="2800" dirty="0">
              <a:solidFill>
                <a:srgbClr val="020202"/>
              </a:solidFill>
              <a:latin typeface="Georgia"/>
              <a:ea typeface="Times New Roman"/>
              <a:cs typeface="Arial"/>
            </a:endParaRPr>
          </a:p>
          <a:p>
            <a:r>
              <a:rPr lang="lv-LV" sz="2800" dirty="0">
                <a:solidFill>
                  <a:srgbClr val="020202"/>
                </a:solidFill>
                <a:latin typeface="Georgia"/>
                <a:ea typeface="Times New Roman"/>
                <a:cs typeface="Arial"/>
              </a:rPr>
              <a:t>2011.gada 1.janvārī Latvijā bija 2 074 600 iedzīvotāji, kas ir par 155 000 mazāk nekā iepriekš publicētā informācija, kas tika iegūta, izmantojot Iedzīvotāju reģistra datus. </a:t>
            </a:r>
            <a:endParaRPr lang="lv-LV" dirty="0"/>
          </a:p>
        </p:txBody>
      </p:sp>
    </p:spTree>
    <p:extLst>
      <p:ext uri="{BB962C8B-B14F-4D97-AF65-F5344CB8AC3E}">
        <p14:creationId xmlns:p14="http://schemas.microsoft.com/office/powerpoint/2010/main" val="4266545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97</TotalTime>
  <Words>1674</Words>
  <Application>Microsoft Office PowerPoint</Application>
  <PresentationFormat>On-screen Show (4:3)</PresentationFormat>
  <Paragraphs>115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Opulent</vt:lpstr>
      <vt:lpstr>Prezentācija  lekcijai  par karjeru „Mācīties vai strādāt? Palikt vai emigrēt?”. Pēdējo gadu statistika par cilvēkiem, kas  emigrējuši. </vt:lpstr>
      <vt:lpstr>PowerPoint Presentation</vt:lpstr>
      <vt:lpstr>Emigranti</vt:lpstr>
      <vt:lpstr>Emigranti</vt:lpstr>
      <vt:lpstr>Emigrācija</vt:lpstr>
      <vt:lpstr>Migrācija</vt:lpstr>
      <vt:lpstr>iMigranti</vt:lpstr>
      <vt:lpstr>Migrācija</vt:lpstr>
      <vt:lpstr>Imigranti</vt:lpstr>
      <vt:lpstr>PowerPoint Presentation</vt:lpstr>
      <vt:lpstr>Migrācijas apjomi</vt:lpstr>
      <vt:lpstr>Profesora Hazana novērtējums </vt:lpstr>
      <vt:lpstr>Profesora Hazana novērtējums </vt:lpstr>
      <vt:lpstr>Profesora Hazana novērtējums </vt:lpstr>
      <vt:lpstr>            </vt:lpstr>
      <vt:lpstr>Latvijas bankas ekonomista O. Krasnopjorova novērtējums</vt:lpstr>
      <vt:lpstr>Latvijas bankas ekonomista O. Krasnopjorova novērtējums</vt:lpstr>
      <vt:lpstr>       Latvijas iedzīvotāju skaita zaudējumi migrācijas rezultātā 2000.-2010. gadā, tūkst. (metožu kopsavilkums)</vt:lpstr>
      <vt:lpstr>Metožu salīdzinājums</vt:lpstr>
      <vt:lpstr>Metožu salīdzinājums</vt:lpstr>
      <vt:lpstr>Migrācija 2011. gadā un turpmāk </vt:lpstr>
      <vt:lpstr>Migrācija 2011. gadā un turpmāk </vt:lpstr>
      <vt:lpstr>Migrācija 2011. gadā un turpmāk </vt:lpstr>
      <vt:lpstr>Izbraukušo un iebraukušo pasažieru skaits Rīgas lidostā un pasažieru ostā, tūkst. ceturksnī (4 ceturkšņu slīdošais rādītājs) </vt:lpstr>
      <vt:lpstr>Migrācija 2011. gadā un turpmāk </vt:lpstr>
      <vt:lpstr>Migrācija 2011. gadā un turpmāk </vt:lpstr>
      <vt:lpstr>Latvijas rezidentu jaunu reģistrāciju skaits Lielbritānijas sociālās apdrošināšanas sistēmā </vt:lpstr>
      <vt:lpstr>Latvijas rezidentu jaunu reģistrāciju skaits Īrijas sociālās apdrošināšanas sistēmā </vt:lpstr>
      <vt:lpstr>Vai emigranti (daļēji) atgriezīsies? </vt:lpstr>
      <vt:lpstr>Vai emigranti (daļēji) atgriezīsies? </vt:lpstr>
      <vt:lpstr>Vai emigranti (daļēji) atgriezīsies? </vt:lpstr>
      <vt:lpstr> Ilgtermiņa imigrantu skaits Latvijā, mēneša laikā Avots: CSB dati </vt:lpstr>
      <vt:lpstr>Sausais atlikums </vt:lpstr>
      <vt:lpstr>Sausais atlikums </vt:lpstr>
      <vt:lpstr>Hazana secinājums</vt:lpstr>
      <vt:lpstr>Avoti:</vt:lpstr>
      <vt:lpstr>Paldies par uzmanību!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  lekcijai  par karjeru „Mācīties vai strādāt? Palikt vai emigrēt?”. Pēdējo gadu statistika par cilvēkiem, kas pametuši mācības skolā un emigrējuši.</dc:title>
  <dc:creator>Ingrīda Drēska</dc:creator>
  <cp:lastModifiedBy>Ingrīda Drēska</cp:lastModifiedBy>
  <cp:revision>12</cp:revision>
  <dcterms:created xsi:type="dcterms:W3CDTF">2013-04-07T11:09:36Z</dcterms:created>
  <dcterms:modified xsi:type="dcterms:W3CDTF">2013-04-07T13:02:37Z</dcterms:modified>
</cp:coreProperties>
</file>