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Sheet1!$C$7:$C$11</c:f>
              <c:strCache>
                <c:ptCount val="5"/>
                <c:pt idx="0">
                  <c:v>netika sasniegti/ not at all</c:v>
                </c:pt>
                <c:pt idx="1">
                  <c:v>minimālā apjomā/ minimal extent</c:v>
                </c:pt>
                <c:pt idx="2">
                  <c:v>grūti pateikt/ hard to say</c:v>
                </c:pt>
                <c:pt idx="3">
                  <c:v>gandrīz pilnībā/most</c:v>
                </c:pt>
                <c:pt idx="4">
                  <c:v>pilnībā/ all</c:v>
                </c:pt>
              </c:strCache>
            </c:strRef>
          </c:cat>
          <c:val>
            <c:numRef>
              <c:f>Sheet1!$G$7:$G$11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1880192"/>
        <c:axId val="82897536"/>
      </c:barChart>
      <c:catAx>
        <c:axId val="61880192"/>
        <c:scaling>
          <c:orientation val="minMax"/>
        </c:scaling>
        <c:delete val="0"/>
        <c:axPos val="l"/>
        <c:majorTickMark val="out"/>
        <c:minorTickMark val="none"/>
        <c:tickLblPos val="nextTo"/>
        <c:crossAx val="82897536"/>
        <c:crosses val="autoZero"/>
        <c:auto val="1"/>
        <c:lblAlgn val="ctr"/>
        <c:lblOffset val="100"/>
        <c:noMultiLvlLbl val="0"/>
      </c:catAx>
      <c:valAx>
        <c:axId val="82897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188019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Sheet1!$C$16:$C$20</c:f>
              <c:strCache>
                <c:ptCount val="5"/>
                <c:pt idx="0">
                  <c:v>nē/ no</c:v>
                </c:pt>
                <c:pt idx="2">
                  <c:v>grūti teikt/ hard to say</c:v>
                </c:pt>
                <c:pt idx="4">
                  <c:v>jā/ yes</c:v>
                </c:pt>
              </c:strCache>
            </c:strRef>
          </c:cat>
          <c:val>
            <c:numRef>
              <c:f>Sheet1!$D$16:$D$20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invertIfNegative val="0"/>
          <c:cat>
            <c:strRef>
              <c:f>Sheet1!$C$16:$C$20</c:f>
              <c:strCache>
                <c:ptCount val="5"/>
                <c:pt idx="0">
                  <c:v>nē/ no</c:v>
                </c:pt>
                <c:pt idx="2">
                  <c:v>grūti teikt/ hard to say</c:v>
                </c:pt>
                <c:pt idx="4">
                  <c:v>jā/ yes</c:v>
                </c:pt>
              </c:strCache>
            </c:strRef>
          </c:cat>
          <c:val>
            <c:numRef>
              <c:f>Sheet1!$E$16:$E$20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invertIfNegative val="0"/>
          <c:cat>
            <c:strRef>
              <c:f>Sheet1!$C$16:$C$20</c:f>
              <c:strCache>
                <c:ptCount val="5"/>
                <c:pt idx="0">
                  <c:v>nē/ no</c:v>
                </c:pt>
                <c:pt idx="2">
                  <c:v>grūti teikt/ hard to say</c:v>
                </c:pt>
                <c:pt idx="4">
                  <c:v>jā/ yes</c:v>
                </c:pt>
              </c:strCache>
            </c:strRef>
          </c:cat>
          <c:val>
            <c:numRef>
              <c:f>Sheet1!$F$16:$F$20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168704"/>
        <c:axId val="66170240"/>
      </c:barChart>
      <c:catAx>
        <c:axId val="66168704"/>
        <c:scaling>
          <c:orientation val="minMax"/>
        </c:scaling>
        <c:delete val="0"/>
        <c:axPos val="l"/>
        <c:majorTickMark val="out"/>
        <c:minorTickMark val="none"/>
        <c:tickLblPos val="nextTo"/>
        <c:crossAx val="66170240"/>
        <c:crosses val="autoZero"/>
        <c:auto val="1"/>
        <c:lblAlgn val="ctr"/>
        <c:lblOffset val="100"/>
        <c:noMultiLvlLbl val="0"/>
      </c:catAx>
      <c:valAx>
        <c:axId val="6617024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6168704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Sheet1!$C$26:$C$30</c:f>
              <c:strCache>
                <c:ptCount val="5"/>
                <c:pt idx="0">
                  <c:v>nē/ no</c:v>
                </c:pt>
                <c:pt idx="2">
                  <c:v>grūti teikt/ hard to say</c:v>
                </c:pt>
                <c:pt idx="4">
                  <c:v>jā/ yes</c:v>
                </c:pt>
              </c:strCache>
            </c:strRef>
          </c:cat>
          <c:val>
            <c:numRef>
              <c:f>Sheet1!$F$26:$F$30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365312"/>
        <c:axId val="82847232"/>
      </c:barChart>
      <c:catAx>
        <c:axId val="66365312"/>
        <c:scaling>
          <c:orientation val="minMax"/>
        </c:scaling>
        <c:delete val="0"/>
        <c:axPos val="l"/>
        <c:majorTickMark val="out"/>
        <c:minorTickMark val="none"/>
        <c:tickLblPos val="nextTo"/>
        <c:crossAx val="82847232"/>
        <c:crosses val="autoZero"/>
        <c:auto val="1"/>
        <c:lblAlgn val="ctr"/>
        <c:lblOffset val="100"/>
        <c:noMultiLvlLbl val="0"/>
      </c:catAx>
      <c:valAx>
        <c:axId val="828472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636531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Sheet1!$C$36:$C$40</c:f>
              <c:strCache>
                <c:ptCount val="5"/>
                <c:pt idx="0">
                  <c:v>nē/ no</c:v>
                </c:pt>
                <c:pt idx="2">
                  <c:v>grūti teikt/ hard to say</c:v>
                </c:pt>
                <c:pt idx="4">
                  <c:v>jā/ yes</c:v>
                </c:pt>
              </c:strCache>
            </c:strRef>
          </c:cat>
          <c:val>
            <c:numRef>
              <c:f>Sheet1!$F$36:$F$40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310592"/>
        <c:axId val="97312128"/>
      </c:barChart>
      <c:catAx>
        <c:axId val="97310592"/>
        <c:scaling>
          <c:orientation val="minMax"/>
        </c:scaling>
        <c:delete val="0"/>
        <c:axPos val="l"/>
        <c:majorTickMark val="out"/>
        <c:minorTickMark val="none"/>
        <c:tickLblPos val="nextTo"/>
        <c:crossAx val="97312128"/>
        <c:crosses val="autoZero"/>
        <c:auto val="1"/>
        <c:lblAlgn val="ctr"/>
        <c:lblOffset val="100"/>
        <c:noMultiLvlLbl val="0"/>
      </c:catAx>
      <c:valAx>
        <c:axId val="97312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7310592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5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Sheet1!$C$47:$C$51</c:f>
              <c:strCache>
                <c:ptCount val="5"/>
                <c:pt idx="0">
                  <c:v>nē/ no</c:v>
                </c:pt>
                <c:pt idx="2">
                  <c:v>grūti teikt/ hard to say</c:v>
                </c:pt>
                <c:pt idx="4">
                  <c:v>jā/ yes</c:v>
                </c:pt>
              </c:strCache>
            </c:strRef>
          </c:cat>
          <c:val>
            <c:numRef>
              <c:f>Sheet1!$F$47:$F$51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7381248"/>
        <c:axId val="57383168"/>
      </c:barChart>
      <c:catAx>
        <c:axId val="57381248"/>
        <c:scaling>
          <c:orientation val="minMax"/>
        </c:scaling>
        <c:delete val="0"/>
        <c:axPos val="l"/>
        <c:majorTickMark val="out"/>
        <c:minorTickMark val="none"/>
        <c:tickLblPos val="nextTo"/>
        <c:crossAx val="57383168"/>
        <c:crosses val="autoZero"/>
        <c:auto val="1"/>
        <c:lblAlgn val="ctr"/>
        <c:lblOffset val="100"/>
        <c:noMultiLvlLbl val="0"/>
      </c:catAx>
      <c:valAx>
        <c:axId val="57383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7381248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lv-LV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55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1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6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3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33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1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BEC21E-6B1A-4016-BF62-511613E254D7}" type="datetimeFigureOut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2013.04.28.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6A500-72B7-4558-AC8F-FD88885B5681}" type="slidenum">
              <a:rPr lang="lv-LV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lv-LV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1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3565598F-7F93-4BF0-97C3-4290FCFD2BBF}" type="datetimeFigureOut">
              <a:rPr lang="lv-LV" smtClean="0"/>
              <a:t>2013.04.28.</a:t>
            </a:fld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lv-LV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493842F9-3E46-4675-A9E5-326C931D6408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03237"/>
            <a:ext cx="7467600" cy="1470025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900" dirty="0">
                <a:latin typeface="Calibri"/>
                <a:ea typeface="Calibri"/>
                <a:cs typeface="Times New Roman"/>
              </a:rPr>
              <a:t>ES Mūžizglītības programmas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 err="1">
                <a:latin typeface="Calibri"/>
                <a:ea typeface="Calibri"/>
                <a:cs typeface="Times New Roman"/>
              </a:rPr>
              <a:t>Comenius</a:t>
            </a:r>
            <a:r>
              <a:rPr lang="lv-LV" sz="900" dirty="0">
                <a:latin typeface="Calibri"/>
                <a:ea typeface="Calibri"/>
                <a:cs typeface="Times New Roman"/>
              </a:rPr>
              <a:t> apakšprogrammas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>
                <a:latin typeface="Calibri"/>
                <a:ea typeface="Calibri"/>
                <a:cs typeface="Times New Roman"/>
              </a:rPr>
              <a:t>Divpusējās partnerības projekts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>
                <a:latin typeface="Calibri"/>
                <a:ea typeface="Calibri"/>
                <a:cs typeface="Times New Roman"/>
              </a:rPr>
              <a:t>„Studēt vai strādāt? Palikt vai aizbraukt?”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r>
              <a:rPr lang="lv-LV" sz="900" dirty="0">
                <a:latin typeface="Calibri"/>
                <a:ea typeface="Calibri"/>
                <a:cs typeface="Times New Roman"/>
              </a:rPr>
              <a:t>Līguma </a:t>
            </a:r>
            <a:r>
              <a:rPr lang="lv-LV" sz="900" dirty="0" err="1">
                <a:latin typeface="Calibri"/>
                <a:ea typeface="Calibri"/>
                <a:cs typeface="Times New Roman"/>
              </a:rPr>
              <a:t>nr</a:t>
            </a:r>
            <a:r>
              <a:rPr lang="lv-LV" sz="900" dirty="0">
                <a:latin typeface="Calibri"/>
                <a:ea typeface="Calibri"/>
                <a:cs typeface="Times New Roman"/>
              </a:rPr>
              <a:t>. 2012-1-LV1-COM07-03497 1</a:t>
            </a:r>
            <a:br>
              <a:rPr lang="lv-LV" sz="900" dirty="0">
                <a:latin typeface="Calibri"/>
                <a:ea typeface="Calibri"/>
                <a:cs typeface="Times New Roman"/>
              </a:rPr>
            </a:br>
            <a:endParaRPr lang="lv-LV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850064"/>
            <a:ext cx="7315200" cy="4931736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Rumāņu </a:t>
            </a:r>
            <a:r>
              <a:rPr lang="lv-LV" sz="3200" b="1" dirty="0" err="1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partnervizītes</a:t>
            </a: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 no 14.04.2013. – 24.04.2013. Latvijā izvērtējums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Skolotāju </a:t>
            </a: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izvērtējuma </a:t>
            </a: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anketa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(</a:t>
            </a:r>
            <a:r>
              <a:rPr lang="lv-LV" sz="3200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6</a:t>
            </a: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3200" b="1" dirty="0" smtClean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respondenti)</a:t>
            </a:r>
            <a:endParaRPr lang="lv-LV" sz="3200" b="1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Teacher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evaluation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of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the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Romanian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partner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visit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in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Latvia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14.04.2013.- 24.04.2013.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(</a:t>
            </a:r>
            <a:r>
              <a:rPr lang="lv-LV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6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lv-L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Times New Roman"/>
              </a:rPr>
              <a:t>respondents)</a:t>
            </a:r>
            <a:endParaRPr lang="lv-LV" sz="2800" b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102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123" y="890587"/>
            <a:ext cx="119062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925" y="414337"/>
            <a:ext cx="12858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957262"/>
            <a:ext cx="10858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7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Cik lielā mērā </a:t>
            </a:r>
            <a:r>
              <a:rPr lang="lv-LV" sz="2000" b="1" dirty="0" err="1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partnervizītes</a:t>
            </a: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mērķi Latvijā tika 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sasniegti?</a:t>
            </a:r>
            <a:b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To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what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extent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have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objektives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of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partner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visit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in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Latvia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been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fulfilled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endParaRPr lang="lv-LV" sz="20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		</a:t>
            </a:r>
            <a:endParaRPr lang="lv-LV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412202"/>
              </p:ext>
            </p:extLst>
          </p:nvPr>
        </p:nvGraphicFramePr>
        <p:xfrm>
          <a:off x="1295400" y="1676400"/>
          <a:ext cx="6400799" cy="419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477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Vai Latvijas/Rumānijas puses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koordinātors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/e sniedza pietiekamu atbalstu?</a:t>
            </a:r>
            <a:b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Have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you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had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enough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help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Latvian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coordinators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</a:rPr>
              <a:t>project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lv-LV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097293"/>
              </p:ext>
            </p:extLst>
          </p:nvPr>
        </p:nvGraphicFramePr>
        <p:xfrm>
          <a:off x="1295400" y="2133601"/>
          <a:ext cx="6705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072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Vai projekta koordinators/e kliedēja Jūsu šaubas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b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Have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the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coordinators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of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the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project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clarified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your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doubts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endParaRPr lang="lv-LV" sz="20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957267"/>
              </p:ext>
            </p:extLst>
          </p:nvPr>
        </p:nvGraphicFramePr>
        <p:xfrm>
          <a:off x="1295400" y="1981200"/>
          <a:ext cx="67818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128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4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Vai vizīte Latvijā bija labi organizēta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b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Has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the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visit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in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Latvia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been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well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organised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endParaRPr lang="lv-LV" sz="24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349939"/>
              </p:ext>
            </p:extLst>
          </p:nvPr>
        </p:nvGraphicFramePr>
        <p:xfrm>
          <a:off x="1143000" y="2209801"/>
          <a:ext cx="6629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0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b="1" dirty="0" smtClean="0">
                <a:solidFill>
                  <a:schemeClr val="accent2">
                    <a:lumMod val="75000"/>
                  </a:schemeClr>
                </a:solidFill>
              </a:rPr>
              <a:t>Lūdzu, pamato savu atbildi:</a:t>
            </a:r>
            <a:br>
              <a:rPr lang="lv-LV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lv-LV" sz="2800" b="1" dirty="0" err="1" smtClean="0">
                <a:solidFill>
                  <a:schemeClr val="accent2">
                    <a:lumMod val="75000"/>
                  </a:schemeClr>
                </a:solidFill>
              </a:rPr>
              <a:t>Justify</a:t>
            </a:r>
            <a:r>
              <a:rPr lang="lv-LV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800" b="1" dirty="0" err="1" smtClean="0">
                <a:solidFill>
                  <a:schemeClr val="accent2">
                    <a:lumMod val="75000"/>
                  </a:schemeClr>
                </a:solidFill>
              </a:rPr>
              <a:t>your</a:t>
            </a:r>
            <a:r>
              <a:rPr lang="lv-LV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2800" b="1" dirty="0" err="1" smtClean="0">
                <a:solidFill>
                  <a:schemeClr val="accent2">
                    <a:lumMod val="75000"/>
                  </a:schemeClr>
                </a:solidFill>
              </a:rPr>
              <a:t>answer</a:t>
            </a:r>
            <a:r>
              <a:rPr lang="lv-LV" sz="28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lv-LV" sz="2800" b="1" dirty="0" err="1" smtClean="0">
                <a:solidFill>
                  <a:schemeClr val="accent2">
                    <a:lumMod val="75000"/>
                  </a:schemeClr>
                </a:solidFill>
              </a:rPr>
              <a:t>please</a:t>
            </a:r>
            <a:r>
              <a:rPr lang="lv-LV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lv-LV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There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were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lot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cooperative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work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and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lot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excursions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The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plan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was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fulfilled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.</a:t>
            </a:r>
            <a:endParaRPr lang="lv-LV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4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Vai viss notika saskaņā ar plānu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b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Was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everything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according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to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the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4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plan</a:t>
            </a:r>
            <a:r>
              <a:rPr lang="lv-LV" sz="24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endParaRPr lang="lv-LV" sz="24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103753"/>
              </p:ext>
            </p:extLst>
          </p:nvPr>
        </p:nvGraphicFramePr>
        <p:xfrm>
          <a:off x="1295400" y="1905000"/>
          <a:ext cx="6858000" cy="396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640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lv-LV" sz="2000" b="1" dirty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Kādas aktivitātes Jums  pietrūka? Kas Jums nepatika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b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</a:b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What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activities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were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lacking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/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absent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What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did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you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lv-LV" sz="2000" b="1" dirty="0" err="1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dislike</a:t>
            </a:r>
            <a:r>
              <a:rPr lang="lv-LV" sz="2000" b="1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?</a:t>
            </a:r>
            <a:endParaRPr lang="lv-LV" sz="20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I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liked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everything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. (3 </a:t>
            </a:r>
            <a:r>
              <a:rPr lang="lv-LV" dirty="0" err="1" smtClean="0">
                <a:solidFill>
                  <a:schemeClr val="accent2">
                    <a:lumMod val="75000"/>
                  </a:schemeClr>
                </a:solidFill>
              </a:rPr>
              <a:t>answers</a:t>
            </a:r>
            <a:r>
              <a:rPr lang="lv-LV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9860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lv-LV" b="1" dirty="0" smtClean="0">
                <a:solidFill>
                  <a:schemeClr val="accent2">
                    <a:lumMod val="75000"/>
                  </a:schemeClr>
                </a:solidFill>
              </a:rPr>
              <a:t>Paldies par uzmanību!</a:t>
            </a:r>
          </a:p>
          <a:p>
            <a:pPr algn="ctr"/>
            <a:r>
              <a:rPr lang="lv-LV" b="1" dirty="0" err="1" smtClean="0">
                <a:solidFill>
                  <a:schemeClr val="accent2">
                    <a:lumMod val="75000"/>
                  </a:schemeClr>
                </a:solidFill>
              </a:rPr>
              <a:t>Thanks</a:t>
            </a:r>
            <a:r>
              <a:rPr lang="lv-LV" b="1" dirty="0" smtClean="0">
                <a:solidFill>
                  <a:schemeClr val="accent2">
                    <a:lumMod val="75000"/>
                  </a:schemeClr>
                </a:solidFill>
              </a:rPr>
              <a:t>!</a:t>
            </a:r>
            <a:endParaRPr lang="lv-LV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21761"/>
      </p:ext>
    </p:extLst>
  </p:cSld>
  <p:clrMapOvr>
    <a:masterClrMapping/>
  </p:clrMapOvr>
</p:sld>
</file>

<file path=ppt/theme/theme1.xml><?xml version="1.0" encoding="utf-8"?>
<a:theme xmlns:a="http://schemas.openxmlformats.org/drawingml/2006/main" name="Noformējuma veidne Nospiestas lapas">
  <a:themeElements>
    <a:clrScheme name="Default Design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123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Noformējuma veidne Nospiestas lapas</vt:lpstr>
      <vt:lpstr>ES Mūžizglītības programmas Comenius apakšprogrammas Divpusējās partnerības projekts „Studēt vai strādāt? Palikt vai aizbraukt?” Līguma nr. 2012-1-LV1-COM07-03497 1 </vt:lpstr>
      <vt:lpstr>Cik lielā mērā partnervizītes mērķi Latvijā tika sasniegti? To what extent have objektives of partner visit in Latvia been fulfilled?</vt:lpstr>
      <vt:lpstr>Vai Latvijas/Rumānijas puses koordinātors/e sniedza pietiekamu atbalstu? Have you had enough help from the Latvian coordinators of the project?</vt:lpstr>
      <vt:lpstr>Vai projekta koordinators/e kliedēja Jūsu šaubas? Have the coordinators of the project clarified your doubts?</vt:lpstr>
      <vt:lpstr>Vai vizīte Latvijā bija labi organizēta? Has the visit in Latvia been well organised?</vt:lpstr>
      <vt:lpstr>Lūdzu, pamato savu atbildi: Justify your answer, please:</vt:lpstr>
      <vt:lpstr>Vai viss notika saskaņā ar plānu? Was everything according to the plan?</vt:lpstr>
      <vt:lpstr>Kādas aktivitātes Jums  pietrūka? Kas Jums nepatika? What activities were lacking/absent? What did you dislike?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Mūžizglītības programmas Comenius apakšprogrammas Divpusējās partnerības projekts „Studēt vai strādāt? Palikt vai aizbraukt?” Līguma nr. 2012-1-LV1-COM07-03497 1</dc:title>
  <dc:creator>Ingrīda Drēska</dc:creator>
  <cp:lastModifiedBy>Ingrīda Drēska</cp:lastModifiedBy>
  <cp:revision>3</cp:revision>
  <dcterms:created xsi:type="dcterms:W3CDTF">2013-04-28T12:31:00Z</dcterms:created>
  <dcterms:modified xsi:type="dcterms:W3CDTF">2013-04-28T12:55:41Z</dcterms:modified>
</cp:coreProperties>
</file>