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76" r:id="rId2"/>
    <p:sldId id="278" r:id="rId3"/>
    <p:sldId id="258" r:id="rId4"/>
    <p:sldId id="259" r:id="rId5"/>
    <p:sldId id="281" r:id="rId6"/>
    <p:sldId id="261" r:id="rId7"/>
    <p:sldId id="262" r:id="rId8"/>
    <p:sldId id="264" r:id="rId9"/>
    <p:sldId id="265" r:id="rId10"/>
    <p:sldId id="266" r:id="rId11"/>
    <p:sldId id="267" r:id="rId12"/>
    <p:sldId id="287" r:id="rId13"/>
    <p:sldId id="268" r:id="rId14"/>
    <p:sldId id="263" r:id="rId15"/>
    <p:sldId id="288" r:id="rId16"/>
    <p:sldId id="271" r:id="rId17"/>
    <p:sldId id="289" r:id="rId18"/>
    <p:sldId id="269" r:id="rId19"/>
    <p:sldId id="270" r:id="rId20"/>
    <p:sldId id="272" r:id="rId21"/>
    <p:sldId id="273" r:id="rId22"/>
    <p:sldId id="274" r:id="rId23"/>
    <p:sldId id="260" r:id="rId24"/>
    <p:sldId id="29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ingridai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Registru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\Desktop\Grafice%20Englez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title>
      <c:tx>
        <c:rich>
          <a:bodyPr/>
          <a:lstStyle/>
          <a:p>
            <a:pPr>
              <a:defRPr lang="en-US" sz="2000"/>
            </a:pPr>
            <a:r>
              <a:rPr lang="en-GB" sz="2000" b="1" i="0" u="none" strike="noStrike" baseline="0"/>
              <a:t>Do you want to continue your studies after highschool?</a:t>
            </a:r>
          </a:p>
          <a:p>
            <a:pPr>
              <a:defRPr lang="en-US" sz="2000"/>
            </a:pPr>
            <a:endParaRPr lang="en-US" sz="2000"/>
          </a:p>
        </c:rich>
      </c:tx>
      <c:layout>
        <c:manualLayout>
          <c:xMode val="edge"/>
          <c:yMode val="edge"/>
          <c:x val="0.17095103119483876"/>
          <c:y val="0"/>
        </c:manualLayout>
      </c:layout>
      <c:overlay val="1"/>
    </c:title>
    <c:view3D>
      <c:rAngAx val="1"/>
    </c:view3D>
    <c:plotArea>
      <c:layout>
        <c:manualLayout>
          <c:layoutTarget val="inner"/>
          <c:xMode val="edge"/>
          <c:yMode val="edge"/>
          <c:x val="0.12287196898552818"/>
          <c:y val="0.12230923694779117"/>
          <c:w val="0.80839870933564462"/>
          <c:h val="0.72027717167884164"/>
        </c:manualLayout>
      </c:layout>
      <c:bar3DChart>
        <c:barDir val="col"/>
        <c:grouping val="clustered"/>
        <c:ser>
          <c:idx val="0"/>
          <c:order val="0"/>
          <c:tx>
            <c:v>Yes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Sheet1!$B$5</c:f>
              <c:numCache>
                <c:formatCode>0%</c:formatCode>
                <c:ptCount val="1"/>
                <c:pt idx="0">
                  <c:v>0.73000000000000043</c:v>
                </c:pt>
              </c:numCache>
            </c:numRef>
          </c:val>
        </c:ser>
        <c:ser>
          <c:idx val="1"/>
          <c:order val="1"/>
          <c:tx>
            <c:v>No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Sheet1!$C$5</c:f>
              <c:numCache>
                <c:formatCode>0%</c:formatCode>
                <c:ptCount val="1"/>
                <c:pt idx="0">
                  <c:v>3.000000000000002E-2</c:v>
                </c:pt>
              </c:numCache>
            </c:numRef>
          </c:val>
        </c:ser>
        <c:ser>
          <c:idx val="2"/>
          <c:order val="2"/>
          <c:tx>
            <c:v>Mabye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Sheet1!$D$5</c:f>
              <c:numCache>
                <c:formatCode>0%</c:formatCode>
                <c:ptCount val="1"/>
                <c:pt idx="0">
                  <c:v>0.27</c:v>
                </c:pt>
              </c:numCache>
            </c:numRef>
          </c:val>
        </c:ser>
        <c:shape val="box"/>
        <c:axId val="53441664"/>
        <c:axId val="53443200"/>
        <c:axId val="0"/>
      </c:bar3DChart>
      <c:catAx>
        <c:axId val="53441664"/>
        <c:scaling>
          <c:orientation val="minMax"/>
        </c:scaling>
        <c:delete val="1"/>
        <c:axPos val="b"/>
        <c:tickLblPos val="nextTo"/>
        <c:crossAx val="53443200"/>
        <c:crosses val="autoZero"/>
        <c:auto val="1"/>
        <c:lblAlgn val="ctr"/>
        <c:lblOffset val="100"/>
      </c:catAx>
      <c:valAx>
        <c:axId val="5344320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53441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8183558477208706"/>
          <c:y val="0.8569302406476299"/>
          <c:w val="0.65149774856124631"/>
          <c:h val="0.1089332131676312"/>
        </c:manualLayout>
      </c:layout>
      <c:txPr>
        <a:bodyPr/>
        <a:lstStyle/>
        <a:p>
          <a:pPr>
            <a:defRPr lang="en-US" sz="1600"/>
          </a:pPr>
          <a:endParaRPr lang="en-US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8"/>
  <c:chart>
    <c:title>
      <c:tx>
        <c:rich>
          <a:bodyPr/>
          <a:lstStyle/>
          <a:p>
            <a:pPr>
              <a:defRPr/>
            </a:pPr>
            <a:r>
              <a:rPr lang="lv-LV"/>
              <a:t>14. If you ansvered YES to the previous question, do you belive that the experiences these people had abroad influences your decision to emigrate?</a:t>
            </a:r>
          </a:p>
        </c:rich>
      </c:tx>
      <c:layout/>
    </c:title>
    <c:view3D>
      <c:rAngAx val="1"/>
    </c:view3D>
    <c:plotArea>
      <c:layout/>
      <c:bar3DChart>
        <c:barDir val="col"/>
        <c:grouping val="percentStacked"/>
        <c:ser>
          <c:idx val="0"/>
          <c:order val="0"/>
          <c:dLbls>
            <c:showVal val="1"/>
          </c:dLbls>
          <c:cat>
            <c:strRef>
              <c:f>[ingridai1.xlsx]Sheet1!$E$208:$E$210</c:f>
              <c:strCache>
                <c:ptCount val="3"/>
                <c:pt idx="0">
                  <c:v>I can learn languages </c:v>
                </c:pt>
                <c:pt idx="1">
                  <c:v>It is good experiece</c:v>
                </c:pt>
                <c:pt idx="2">
                  <c:v>Person, who is not agree with social politic in this country and don't want to pay for studies</c:v>
                </c:pt>
              </c:strCache>
            </c:strRef>
          </c:cat>
          <c:val>
            <c:numRef>
              <c:f>[ingridai1.xlsx]Sheet1!$G$208:$G$210</c:f>
              <c:numCache>
                <c:formatCode>0%</c:formatCode>
                <c:ptCount val="3"/>
                <c:pt idx="0">
                  <c:v>3.4482758620689655E-2</c:v>
                </c:pt>
                <c:pt idx="1">
                  <c:v>3.4482758620689655E-2</c:v>
                </c:pt>
                <c:pt idx="2">
                  <c:v>3.4482758620689655E-2</c:v>
                </c:pt>
              </c:numCache>
            </c:numRef>
          </c:val>
        </c:ser>
        <c:dLbls>
          <c:showVal val="1"/>
        </c:dLbls>
        <c:shape val="pyramid"/>
        <c:axId val="33388032"/>
        <c:axId val="33389568"/>
        <c:axId val="0"/>
      </c:bar3DChart>
      <c:catAx>
        <c:axId val="33388032"/>
        <c:scaling>
          <c:orientation val="minMax"/>
        </c:scaling>
        <c:axPos val="b"/>
        <c:tickLblPos val="nextTo"/>
        <c:crossAx val="33389568"/>
        <c:crosses val="autoZero"/>
        <c:auto val="1"/>
        <c:lblAlgn val="ctr"/>
        <c:lblOffset val="100"/>
      </c:catAx>
      <c:valAx>
        <c:axId val="33389568"/>
        <c:scaling>
          <c:orientation val="minMax"/>
        </c:scaling>
        <c:axPos val="l"/>
        <c:majorGridlines/>
        <c:numFmt formatCode="0%" sourceLinked="1"/>
        <c:tickLblPos val="nextTo"/>
        <c:crossAx val="333880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What have to happen to make you to stay in your country? (What firstly, do you think, is necessary to do to stop/ avoid people’s emigration from their native country?)</a:t>
            </a:r>
            <a:endParaRPr lang="en-US" sz="180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layout/>
    </c:title>
    <c:view3D>
      <c:rotX val="0"/>
      <c:rotY val="0"/>
      <c:perspective val="0"/>
    </c:view3D>
    <c:plotArea>
      <c:layout>
        <c:manualLayout>
          <c:layoutTarget val="inner"/>
          <c:xMode val="edge"/>
          <c:yMode val="edge"/>
          <c:x val="6.1989813154543813E-2"/>
          <c:y val="0.2236077376644883"/>
          <c:w val="0.91820820664743663"/>
          <c:h val="0.40143874430458332"/>
        </c:manualLayout>
      </c:layout>
      <c:bar3DChart>
        <c:barDir val="col"/>
        <c:grouping val="clustered"/>
        <c:ser>
          <c:idx val="0"/>
          <c:order val="0"/>
          <c:tx>
            <c:v>State support for business people who can create new working places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Sheet1!$A$353</c:f>
              <c:numCache>
                <c:formatCode>0%</c:formatCode>
                <c:ptCount val="1"/>
                <c:pt idx="0">
                  <c:v>0.28000000000000008</c:v>
                </c:pt>
              </c:numCache>
            </c:numRef>
          </c:val>
        </c:ser>
        <c:ser>
          <c:idx val="1"/>
          <c:order val="1"/>
          <c:tx>
            <c:v>Increase social guarantees for employees (Minimal salary e.g.)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Sheet1!$B$353</c:f>
              <c:numCache>
                <c:formatCode>0%</c:formatCode>
                <c:ptCount val="1"/>
                <c:pt idx="0">
                  <c:v>0.1800000000000001</c:v>
                </c:pt>
              </c:numCache>
            </c:numRef>
          </c:val>
        </c:ser>
        <c:ser>
          <c:idx val="2"/>
          <c:order val="2"/>
          <c:tx>
            <c:v>Invest in development of countryside and agriculture, because people emigrate mostly from here.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Sheet1!$C$353</c:f>
              <c:numCache>
                <c:formatCode>0%</c:formatCode>
                <c:ptCount val="1"/>
                <c:pt idx="0">
                  <c:v>0.14000000000000001</c:v>
                </c:pt>
              </c:numCache>
            </c:numRef>
          </c:val>
        </c:ser>
        <c:ser>
          <c:idx val="3"/>
          <c:order val="3"/>
          <c:tx>
            <c:v>State has to increase social guarantees for unemployed persons, poor persons (t.sk. benefits to unemployed, poor – amount and duration of them)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Sheet1!$D$353</c:f>
              <c:numCache>
                <c:formatCode>0%</c:formatCode>
                <c:ptCount val="1"/>
                <c:pt idx="0">
                  <c:v>0.13</c:v>
                </c:pt>
              </c:numCache>
            </c:numRef>
          </c:val>
        </c:ser>
        <c:ser>
          <c:idx val="4"/>
          <c:order val="4"/>
          <c:tx>
            <c:v>State has to support new families with special benefits, for example, in scope of taxes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Sheet1!$E$353</c:f>
              <c:numCache>
                <c:formatCode>0%</c:formatCode>
                <c:ptCount val="1"/>
                <c:pt idx="0">
                  <c:v>9.0000000000000024E-2</c:v>
                </c:pt>
              </c:numCache>
            </c:numRef>
          </c:val>
        </c:ser>
        <c:ser>
          <c:idx val="5"/>
          <c:order val="5"/>
          <c:tx>
            <c:v>State has to promote/encourage national identity and patriotism 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Sheet1!$F$353</c:f>
              <c:numCache>
                <c:formatCode>0%</c:formatCode>
                <c:ptCount val="1"/>
                <c:pt idx="0">
                  <c:v>9.0000000000000024E-2</c:v>
                </c:pt>
              </c:numCache>
            </c:numRef>
          </c:val>
        </c:ser>
        <c:ser>
          <c:idx val="6"/>
          <c:order val="6"/>
          <c:tx>
            <c:v>Emigration is not so important problem, it is not necessary to preclude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Sheet1!$G$353</c:f>
              <c:numCache>
                <c:formatCode>0%</c:formatCode>
                <c:ptCount val="1"/>
                <c:pt idx="0">
                  <c:v>1.0000000000000005E-2</c:v>
                </c:pt>
              </c:numCache>
            </c:numRef>
          </c:val>
        </c:ser>
        <c:ser>
          <c:idx val="7"/>
          <c:order val="7"/>
          <c:tx>
            <c:v>It is difficult to answer /N A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Sheet1!$H$353</c:f>
              <c:numCache>
                <c:formatCode>0%</c:formatCode>
                <c:ptCount val="1"/>
                <c:pt idx="0">
                  <c:v>1.0000000000000005E-2</c:v>
                </c:pt>
              </c:numCache>
            </c:numRef>
          </c:val>
        </c:ser>
        <c:shape val="cylinder"/>
        <c:axId val="33582080"/>
        <c:axId val="33600256"/>
        <c:axId val="0"/>
      </c:bar3DChart>
      <c:catAx>
        <c:axId val="33582080"/>
        <c:scaling>
          <c:orientation val="minMax"/>
        </c:scaling>
        <c:delete val="1"/>
        <c:axPos val="b"/>
        <c:tickLblPos val="nextTo"/>
        <c:crossAx val="33600256"/>
        <c:crosses val="autoZero"/>
        <c:auto val="1"/>
        <c:lblAlgn val="ctr"/>
        <c:lblOffset val="100"/>
      </c:catAx>
      <c:valAx>
        <c:axId val="33600256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582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694444444444448"/>
          <c:y val="0.63724468744309559"/>
          <c:w val="0.82522003499562568"/>
          <c:h val="0.3567735049597342"/>
        </c:manualLayout>
      </c:layout>
      <c:txPr>
        <a:bodyPr/>
        <a:lstStyle/>
        <a:p>
          <a:pPr>
            <a:defRPr lang="en-US" sz="1200"/>
          </a:pPr>
          <a:endParaRPr lang="en-US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 smtClean="0"/>
              <a:t>Why</a:t>
            </a:r>
            <a:r>
              <a:rPr lang="en-GB" sz="1800" baseline="0" dirty="0" smtClean="0"/>
              <a:t> do you chose to remain in your country</a:t>
            </a:r>
            <a:r>
              <a:rPr lang="en-GB" sz="1800" dirty="0" smtClean="0"/>
              <a:t>?</a:t>
            </a:r>
            <a:endParaRPr lang="en-US" sz="180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 dirty="0"/>
          </a:p>
        </c:rich>
      </c:tx>
      <c:layout/>
    </c:title>
    <c:view3D>
      <c:rotX val="0"/>
      <c:rotY val="0"/>
      <c:perspective val="50"/>
    </c:view3D>
    <c:plotArea>
      <c:layout>
        <c:manualLayout>
          <c:layoutTarget val="inner"/>
          <c:xMode val="edge"/>
          <c:yMode val="edge"/>
          <c:x val="6.0203751126853833E-2"/>
          <c:y val="8.7595508894721508E-2"/>
          <c:w val="0.93878307764720903"/>
          <c:h val="0.40438116068824748"/>
        </c:manualLayout>
      </c:layout>
      <c:bar3DChart>
        <c:barDir val="col"/>
        <c:grouping val="clustered"/>
        <c:ser>
          <c:idx val="0"/>
          <c:order val="0"/>
          <c:tx>
            <c:v>I am patriot of my country</c:v>
          </c:tx>
          <c:val>
            <c:numRef>
              <c:f>Sheet1!$A$179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1"/>
          <c:order val="1"/>
          <c:tx>
            <c:v>I cannot imagine living and working in other country </c:v>
          </c:tx>
          <c:val>
            <c:numRef>
              <c:f>Sheet1!$B$179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2"/>
          <c:order val="2"/>
          <c:tx>
            <c:v> My parents/relatives have their own business; job for me is guaranteed </c:v>
          </c:tx>
          <c:val>
            <c:numRef>
              <c:f>Sheet1!$C$179</c:f>
              <c:numCache>
                <c:formatCode>0%</c:formatCode>
                <c:ptCount val="1"/>
                <c:pt idx="0">
                  <c:v>6.0000000000000032E-2</c:v>
                </c:pt>
              </c:numCache>
            </c:numRef>
          </c:val>
        </c:ser>
        <c:ser>
          <c:idx val="3"/>
          <c:order val="3"/>
          <c:tx>
            <c:v>I will start my own business</c:v>
          </c:tx>
          <c:val>
            <c:numRef>
              <c:f>Sheet1!$D$179</c:f>
              <c:numCache>
                <c:formatCode>0%</c:formatCode>
                <c:ptCount val="1"/>
                <c:pt idx="0">
                  <c:v>3.0000000000000002E-2</c:v>
                </c:pt>
              </c:numCache>
            </c:numRef>
          </c:val>
        </c:ser>
        <c:ser>
          <c:idx val="4"/>
          <c:order val="4"/>
          <c:tx>
            <c:v>It is not a problem for young people to find a job </c:v>
          </c:tx>
          <c:val>
            <c:numRef>
              <c:f>Sheet1!$E$179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er>
          <c:idx val="5"/>
          <c:order val="5"/>
          <c:tx>
            <c:v> Living conditions are good enough here </c:v>
          </c:tx>
          <c:val>
            <c:numRef>
              <c:f>Sheet1!$F$179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6"/>
          <c:order val="6"/>
          <c:tx>
            <c:v> All my family and relatives are here </c:v>
          </c:tx>
          <c:val>
            <c:numRef>
              <c:f>Sheet1!$G$179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7"/>
          <c:order val="7"/>
          <c:tx>
            <c:v> All my friends are here </c:v>
          </c:tx>
          <c:val>
            <c:numRef>
              <c:f>Sheet1!$H$179</c:f>
              <c:numCache>
                <c:formatCode>0%</c:formatCode>
                <c:ptCount val="1"/>
                <c:pt idx="0">
                  <c:v>6.0000000000000032E-2</c:v>
                </c:pt>
              </c:numCache>
            </c:numRef>
          </c:val>
        </c:ser>
        <c:ser>
          <c:idx val="8"/>
          <c:order val="8"/>
          <c:tx>
            <c:v> I have to help/ support my parents here </c:v>
          </c:tx>
          <c:val>
            <c:numRef>
              <c:f>Sheet1!$I$179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er>
          <c:idx val="9"/>
          <c:order val="9"/>
          <c:tx>
            <c:v> My parents do not let me to go away from here  </c:v>
          </c:tx>
          <c:val>
            <c:numRef>
              <c:f>Sheet1!$J$179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er>
          <c:idx val="10"/>
          <c:order val="10"/>
          <c:tx>
            <c:v> I have heard a lot of negative information about experience and life in emigration</c:v>
          </c:tx>
          <c:val>
            <c:numRef>
              <c:f>Sheet1!$K$179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11"/>
          <c:order val="11"/>
          <c:tx>
            <c:v> I do not want to be/ to feel as migrant worker or second class person in abroad </c:v>
          </c:tx>
          <c:val>
            <c:numRef>
              <c:f>Sheet1!$L$179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12"/>
          <c:order val="12"/>
          <c:tx>
            <c:v>  I do not want to change anything in my life; I am OK here</c:v>
          </c:tx>
          <c:val>
            <c:numRef>
              <c:f>Sheet1!$M$179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er>
          <c:idx val="13"/>
          <c:order val="13"/>
          <c:tx>
            <c:v> I am insusceptible </c:v>
          </c:tx>
          <c:val>
            <c:numRef>
              <c:f>Sheet1!$N$179</c:f>
              <c:numCache>
                <c:formatCode>0%</c:formatCode>
                <c:ptCount val="1"/>
                <c:pt idx="0">
                  <c:v>3.0000000000000002E-2</c:v>
                </c:pt>
              </c:numCache>
            </c:numRef>
          </c:val>
        </c:ser>
        <c:ser>
          <c:idx val="14"/>
          <c:order val="14"/>
          <c:tx>
            <c:v> I do not know the foreign languages well enough </c:v>
          </c:tx>
          <c:val>
            <c:numRef>
              <c:f>Sheet1!$O$179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hape val="box"/>
        <c:axId val="34224768"/>
        <c:axId val="34230656"/>
        <c:axId val="0"/>
      </c:bar3DChart>
      <c:catAx>
        <c:axId val="3422476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4230656"/>
        <c:crosses val="autoZero"/>
        <c:auto val="1"/>
        <c:lblAlgn val="ctr"/>
        <c:lblOffset val="100"/>
      </c:catAx>
      <c:valAx>
        <c:axId val="34230656"/>
        <c:scaling>
          <c:orientation val="minMax"/>
        </c:scaling>
        <c:axPos val="l"/>
        <c:majorGridlines/>
        <c:numFmt formatCode="0%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4224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3887200270178994E-2"/>
          <c:y val="0.51051808107319918"/>
          <c:w val="0.89530563998649104"/>
          <c:h val="0.48812143908840677"/>
        </c:manualLayout>
      </c:layout>
      <c:txPr>
        <a:bodyPr/>
        <a:lstStyle/>
        <a:p>
          <a:pPr>
            <a:defRPr lang="en-US" sz="1400"/>
          </a:pPr>
          <a:endParaRPr lang="en-US"/>
        </a:p>
      </c:txPr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en-GB" sz="1800" b="1" i="0" u="none" strike="noStrike" baseline="0"/>
              <a:t>Age  </a:t>
            </a:r>
            <a:endParaRPr lang="en-US"/>
          </a:p>
        </c:rich>
      </c:tx>
      <c:layout>
        <c:manualLayout>
          <c:xMode val="edge"/>
          <c:yMode val="edge"/>
          <c:x val="0.32117694478033082"/>
          <c:y val="1.7621145374449341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18-20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Sheet1!$A$445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</c:ser>
        <c:ser>
          <c:idx val="1"/>
          <c:order val="1"/>
          <c:tx>
            <c:v>20-25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Sheet1!$B$445</c:f>
              <c:numCache>
                <c:formatCode>0%</c:formatCode>
                <c:ptCount val="1"/>
                <c:pt idx="0">
                  <c:v>3.0000000000000002E-2</c:v>
                </c:pt>
              </c:numCache>
            </c:numRef>
          </c:val>
        </c:ser>
        <c:ser>
          <c:idx val="2"/>
          <c:order val="2"/>
          <c:tx>
            <c:v>25-30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Sheet1!$C$445</c:f>
              <c:numCache>
                <c:formatCode>0%</c:formatCode>
                <c:ptCount val="1"/>
                <c:pt idx="0">
                  <c:v>0.13</c:v>
                </c:pt>
              </c:numCache>
            </c:numRef>
          </c:val>
        </c:ser>
        <c:ser>
          <c:idx val="3"/>
          <c:order val="3"/>
          <c:tx>
            <c:v>30-35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Sheet1!$D$445</c:f>
              <c:numCache>
                <c:formatCode>0%</c:formatCode>
                <c:ptCount val="1"/>
                <c:pt idx="0">
                  <c:v>0.15000000000000011</c:v>
                </c:pt>
              </c:numCache>
            </c:numRef>
          </c:val>
        </c:ser>
        <c:ser>
          <c:idx val="4"/>
          <c:order val="4"/>
          <c:tx>
            <c:v>35-40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Sheet1!$E$445</c:f>
              <c:numCache>
                <c:formatCode>0%</c:formatCode>
                <c:ptCount val="1"/>
                <c:pt idx="0">
                  <c:v>0.36000000000000021</c:v>
                </c:pt>
              </c:numCache>
            </c:numRef>
          </c:val>
        </c:ser>
        <c:ser>
          <c:idx val="5"/>
          <c:order val="5"/>
          <c:tx>
            <c:v>40-50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Sheet1!$F$445</c:f>
              <c:numCache>
                <c:formatCode>0%</c:formatCode>
                <c:ptCount val="1"/>
                <c:pt idx="0">
                  <c:v>0.2100000000000001</c:v>
                </c:pt>
              </c:numCache>
            </c:numRef>
          </c:val>
        </c:ser>
        <c:shape val="box"/>
        <c:axId val="33660288"/>
        <c:axId val="33682560"/>
        <c:axId val="0"/>
      </c:bar3DChart>
      <c:catAx>
        <c:axId val="3366028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682560"/>
        <c:crosses val="autoZero"/>
        <c:auto val="1"/>
        <c:lblAlgn val="ctr"/>
        <c:lblOffset val="100"/>
      </c:catAx>
      <c:valAx>
        <c:axId val="3368256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66028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en-GB" sz="1800" b="1" i="0" u="none" strike="noStrike" baseline="0" dirty="0" smtClean="0"/>
              <a:t>Male                                           Female  </a:t>
            </a:r>
            <a:endParaRPr lang="en-US" dirty="0"/>
          </a:p>
        </c:rich>
      </c:tx>
      <c:layout>
        <c:manualLayout>
          <c:xMode val="edge"/>
          <c:yMode val="edge"/>
          <c:x val="0.36545898394056692"/>
          <c:y val="0.75000000000000011"/>
        </c:manualLayout>
      </c:layout>
    </c:title>
    <c:view3D>
      <c:rotY val="70"/>
      <c:perspective val="20"/>
    </c:view3D>
    <c:plotArea>
      <c:layout>
        <c:manualLayout>
          <c:layoutTarget val="inner"/>
          <c:xMode val="edge"/>
          <c:yMode val="edge"/>
          <c:x val="0.10990507436570429"/>
          <c:y val="6.0659813356663754E-2"/>
          <c:w val="0.6126771653543307"/>
          <c:h val="0.79822506561679785"/>
        </c:manualLayout>
      </c:layout>
      <c:bar3DChart>
        <c:barDir val="col"/>
        <c:grouping val="standard"/>
        <c:ser>
          <c:idx val="0"/>
          <c:order val="0"/>
          <c:tx>
            <c:v>Hasn't got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Sheet1!$A$421</c:f>
              <c:numCache>
                <c:formatCode>0%</c:formatCode>
                <c:ptCount val="1"/>
                <c:pt idx="0">
                  <c:v>0.66000000000000092</c:v>
                </c:pt>
              </c:numCache>
            </c:numRef>
          </c:val>
        </c:ser>
        <c:ser>
          <c:idx val="1"/>
          <c:order val="1"/>
          <c:tx>
            <c:v>Has got -  1 , 2, 3, 4, 5,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Sheet1!$B$421</c:f>
              <c:numCache>
                <c:formatCode>0%</c:formatCode>
                <c:ptCount val="1"/>
                <c:pt idx="0">
                  <c:v>0.34</c:v>
                </c:pt>
              </c:numCache>
            </c:numRef>
          </c:val>
        </c:ser>
        <c:shape val="box"/>
        <c:axId val="33743232"/>
        <c:axId val="33744768"/>
        <c:axId val="33669568"/>
      </c:bar3DChart>
      <c:catAx>
        <c:axId val="33743232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744768"/>
        <c:crosses val="autoZero"/>
        <c:auto val="1"/>
        <c:lblAlgn val="ctr"/>
        <c:lblOffset val="100"/>
      </c:catAx>
      <c:valAx>
        <c:axId val="3374476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743232"/>
        <c:crosses val="autoZero"/>
        <c:crossBetween val="between"/>
      </c:valAx>
      <c:serAx>
        <c:axId val="33669568"/>
        <c:scaling>
          <c:orientation val="minMax"/>
        </c:scaling>
        <c:delete val="1"/>
        <c:axPos val="b"/>
        <c:tickLblPos val="nextTo"/>
        <c:crossAx val="33744768"/>
        <c:crosses val="autoZero"/>
      </c:serAx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en-GB" sz="1800" b="1" i="0" u="none" strike="noStrike" baseline="0"/>
              <a:t>Marital status       </a:t>
            </a:r>
            <a:endParaRPr lang="en-US"/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0.10434951881014853"/>
          <c:y val="5.1400554097404488E-2"/>
          <c:w val="0.6126771653543307"/>
          <c:h val="0.79822506561679785"/>
        </c:manualLayout>
      </c:layout>
      <c:bar3DChart>
        <c:barDir val="col"/>
        <c:grouping val="standard"/>
        <c:ser>
          <c:idx val="0"/>
          <c:order val="0"/>
          <c:tx>
            <c:v>Single</c:v>
          </c:tx>
          <c:val>
            <c:numRef>
              <c:f>Sheet1!$A$390</c:f>
              <c:numCache>
                <c:formatCode>0%</c:formatCode>
                <c:ptCount val="1"/>
                <c:pt idx="0">
                  <c:v>0.66000000000000059</c:v>
                </c:pt>
              </c:numCache>
            </c:numRef>
          </c:val>
        </c:ser>
        <c:ser>
          <c:idx val="1"/>
          <c:order val="1"/>
          <c:tx>
            <c:v>Married</c:v>
          </c:tx>
          <c:val>
            <c:numRef>
              <c:f>Sheet1!$B$390</c:f>
              <c:numCache>
                <c:formatCode>0%</c:formatCode>
                <c:ptCount val="1"/>
                <c:pt idx="0">
                  <c:v>0.34</c:v>
                </c:pt>
              </c:numCache>
            </c:numRef>
          </c:val>
        </c:ser>
        <c:ser>
          <c:idx val="2"/>
          <c:order val="2"/>
          <c:tx>
            <c:v>Divorced</c:v>
          </c:tx>
          <c:val>
            <c:numRef>
              <c:f>Sheet1!$C$390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hape val="pyramid"/>
        <c:axId val="33795456"/>
        <c:axId val="33801344"/>
        <c:axId val="33671808"/>
      </c:bar3DChart>
      <c:catAx>
        <c:axId val="33795456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801344"/>
        <c:crosses val="autoZero"/>
        <c:auto val="1"/>
        <c:lblAlgn val="ctr"/>
        <c:lblOffset val="100"/>
      </c:catAx>
      <c:valAx>
        <c:axId val="3380134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795456"/>
        <c:crosses val="autoZero"/>
        <c:crossBetween val="between"/>
      </c:valAx>
      <c:serAx>
        <c:axId val="3367180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 sz="1800"/>
            </a:pPr>
            <a:endParaRPr lang="en-US"/>
          </a:p>
        </c:txPr>
        <c:crossAx val="33801344"/>
        <c:crosses val="autoZero"/>
      </c:serAx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en-GB" sz="1800" b="1" i="0" u="none" strike="noStrike" baseline="0"/>
              <a:t>Children  </a:t>
            </a:r>
            <a:endParaRPr lang="en-US"/>
          </a:p>
        </c:rich>
      </c:tx>
      <c:layout/>
    </c:title>
    <c:view3D>
      <c:rotY val="70"/>
      <c:perspective val="20"/>
    </c:view3D>
    <c:plotArea>
      <c:layout>
        <c:manualLayout>
          <c:layoutTarget val="inner"/>
          <c:xMode val="edge"/>
          <c:yMode val="edge"/>
          <c:x val="0.10990507436570429"/>
          <c:y val="6.0659813356663754E-2"/>
          <c:w val="0.6126771653543307"/>
          <c:h val="0.79822506561679785"/>
        </c:manualLayout>
      </c:layout>
      <c:bar3DChart>
        <c:barDir val="col"/>
        <c:grouping val="standard"/>
        <c:ser>
          <c:idx val="0"/>
          <c:order val="0"/>
          <c:tx>
            <c:v>Hasn't got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Sheet1!$A$421</c:f>
              <c:numCache>
                <c:formatCode>0%</c:formatCode>
                <c:ptCount val="1"/>
                <c:pt idx="0">
                  <c:v>0.66000000000000059</c:v>
                </c:pt>
              </c:numCache>
            </c:numRef>
          </c:val>
        </c:ser>
        <c:ser>
          <c:idx val="1"/>
          <c:order val="1"/>
          <c:tx>
            <c:v>Has got -  1 , 2, 3, 4, 5,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Sheet1!$B$421</c:f>
              <c:numCache>
                <c:formatCode>0%</c:formatCode>
                <c:ptCount val="1"/>
                <c:pt idx="0">
                  <c:v>0.34</c:v>
                </c:pt>
              </c:numCache>
            </c:numRef>
          </c:val>
        </c:ser>
        <c:shape val="box"/>
        <c:axId val="33898496"/>
        <c:axId val="33900032"/>
        <c:axId val="33776512"/>
      </c:bar3DChart>
      <c:catAx>
        <c:axId val="33898496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900032"/>
        <c:crosses val="autoZero"/>
        <c:auto val="1"/>
        <c:lblAlgn val="ctr"/>
        <c:lblOffset val="100"/>
      </c:catAx>
      <c:valAx>
        <c:axId val="3390003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898496"/>
        <c:crosses val="autoZero"/>
        <c:crossBetween val="between"/>
      </c:valAx>
      <c:serAx>
        <c:axId val="33776512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 sz="1400"/>
            </a:pPr>
            <a:endParaRPr lang="en-US"/>
          </a:p>
        </c:txPr>
        <c:crossAx val="33900032"/>
        <c:crosses val="autoZero"/>
      </c:serAx>
    </c:plotArea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en-GB" sz="1800" b="1" i="0" u="none" strike="noStrike" baseline="0"/>
              <a:t>Level of education     </a:t>
            </a:r>
            <a:endParaRPr lang="en-US"/>
          </a:p>
        </c:rich>
      </c:tx>
      <c:layout>
        <c:manualLayout>
          <c:xMode val="edge"/>
          <c:yMode val="edge"/>
          <c:x val="0.43199380565234263"/>
          <c:y val="1.9985724482512533E-2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compulsory(9.)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Sheet1!$A$474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v>secondary(12.)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Sheet1!$B$474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2"/>
          <c:order val="2"/>
          <c:tx>
            <c:v>professional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Sheet1!$C$474</c:f>
              <c:numCache>
                <c:formatCode>0%</c:formatCode>
                <c:ptCount val="1"/>
                <c:pt idx="0">
                  <c:v>0.13</c:v>
                </c:pt>
              </c:numCache>
            </c:numRef>
          </c:val>
        </c:ser>
        <c:ser>
          <c:idx val="3"/>
          <c:order val="3"/>
          <c:tx>
            <c:v>college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Sheet1!$D$474</c:f>
              <c:numCache>
                <c:formatCode>0%</c:formatCode>
                <c:ptCount val="1"/>
                <c:pt idx="0">
                  <c:v>0.52</c:v>
                </c:pt>
              </c:numCache>
            </c:numRef>
          </c:val>
        </c:ser>
        <c:ser>
          <c:idx val="4"/>
          <c:order val="4"/>
          <c:tx>
            <c:v>high school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Sheet1!$E$474</c:f>
              <c:numCache>
                <c:formatCode>0%</c:formatCode>
                <c:ptCount val="1"/>
                <c:pt idx="0">
                  <c:v>7.0000000000000021E-2</c:v>
                </c:pt>
              </c:numCache>
            </c:numRef>
          </c:val>
        </c:ser>
        <c:ser>
          <c:idx val="5"/>
          <c:order val="5"/>
          <c:tx>
            <c:v>University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Sheet1!$F$474</c:f>
              <c:numCache>
                <c:formatCode>0%</c:formatCode>
                <c:ptCount val="1"/>
                <c:pt idx="0">
                  <c:v>0.1800000000000001</c:v>
                </c:pt>
              </c:numCache>
            </c:numRef>
          </c:val>
        </c:ser>
        <c:shape val="cone"/>
        <c:axId val="33981568"/>
        <c:axId val="33983104"/>
        <c:axId val="0"/>
      </c:bar3DChart>
      <c:catAx>
        <c:axId val="3398156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983104"/>
        <c:crosses val="autoZero"/>
        <c:auto val="1"/>
        <c:lblAlgn val="ctr"/>
        <c:lblOffset val="100"/>
      </c:catAx>
      <c:valAx>
        <c:axId val="3398310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9815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en-US"/>
              <a:t>Level of qualification      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 without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Sheet1!$A$504</c:f>
              <c:numCache>
                <c:formatCode>0%</c:formatCode>
                <c:ptCount val="1"/>
                <c:pt idx="0">
                  <c:v>7.0000000000000021E-2</c:v>
                </c:pt>
              </c:numCache>
            </c:numRef>
          </c:val>
        </c:ser>
        <c:ser>
          <c:idx val="1"/>
          <c:order val="1"/>
          <c:tx>
            <c:v>low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Sheet1!$B$504</c:f>
              <c:numCache>
                <c:formatCode>0%</c:formatCode>
                <c:ptCount val="1"/>
                <c:pt idx="0">
                  <c:v>0.47000000000000008</c:v>
                </c:pt>
              </c:numCache>
            </c:numRef>
          </c:val>
        </c:ser>
        <c:ser>
          <c:idx val="2"/>
          <c:order val="2"/>
          <c:tx>
            <c:v>high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Sheet1!$C$504</c:f>
              <c:numCache>
                <c:formatCode>0%</c:formatCode>
                <c:ptCount val="1"/>
                <c:pt idx="0">
                  <c:v>0.34</c:v>
                </c:pt>
              </c:numCache>
            </c:numRef>
          </c:val>
        </c:ser>
        <c:ser>
          <c:idx val="3"/>
          <c:order val="3"/>
          <c:tx>
            <c:v>other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Sheet1!$D$504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</c:ser>
        <c:shape val="cylinder"/>
        <c:axId val="33848320"/>
        <c:axId val="33862400"/>
        <c:axId val="0"/>
      </c:bar3DChart>
      <c:catAx>
        <c:axId val="3384832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862400"/>
        <c:crosses val="autoZero"/>
        <c:auto val="1"/>
        <c:lblAlgn val="ctr"/>
        <c:lblOffset val="100"/>
      </c:catAx>
      <c:valAx>
        <c:axId val="3386240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84832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lang="en-US"/>
            </a:pPr>
            <a:r>
              <a:rPr lang="en-GB" sz="1800" b="1" i="0" u="none" strike="noStrike" baseline="0" dirty="0" smtClean="0"/>
              <a:t>Opportunities for employment in Romania      </a:t>
            </a:r>
            <a:endParaRPr lang="en-US" dirty="0"/>
          </a:p>
        </c:rich>
      </c:tx>
      <c:layout/>
    </c:title>
    <c:view3D>
      <c:rotY val="40"/>
      <c:perspective val="30"/>
    </c:view3D>
    <c:plotArea>
      <c:layout/>
      <c:bar3DChart>
        <c:barDir val="col"/>
        <c:grouping val="standard"/>
        <c:ser>
          <c:idx val="0"/>
          <c:order val="0"/>
          <c:tx>
            <c:v>no</c:v>
          </c:tx>
          <c:val>
            <c:numRef>
              <c:f>Sheet1!$A$531</c:f>
              <c:numCache>
                <c:formatCode>0%</c:formatCode>
                <c:ptCount val="1"/>
                <c:pt idx="0">
                  <c:v>6.0000000000000032E-2</c:v>
                </c:pt>
              </c:numCache>
            </c:numRef>
          </c:val>
        </c:ser>
        <c:ser>
          <c:idx val="1"/>
          <c:order val="1"/>
          <c:tx>
            <c:v>insufficient</c:v>
          </c:tx>
          <c:val>
            <c:numRef>
              <c:f>Sheet1!$B$531</c:f>
              <c:numCache>
                <c:formatCode>0%</c:formatCode>
                <c:ptCount val="1"/>
                <c:pt idx="0">
                  <c:v>0.73000000000000043</c:v>
                </c:pt>
              </c:numCache>
            </c:numRef>
          </c:val>
        </c:ser>
        <c:ser>
          <c:idx val="2"/>
          <c:order val="2"/>
          <c:tx>
            <c:v>sufficient</c:v>
          </c:tx>
          <c:val>
            <c:numRef>
              <c:f>Sheet1!$C$531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3"/>
          <c:order val="3"/>
          <c:tx>
            <c:v>good</c:v>
          </c:tx>
          <c:val>
            <c:numRef>
              <c:f>Sheet1!$D$531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hape val="pyramid"/>
        <c:axId val="34041216"/>
        <c:axId val="34059392"/>
        <c:axId val="34046848"/>
      </c:bar3DChart>
      <c:catAx>
        <c:axId val="34041216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4059392"/>
        <c:crosses val="autoZero"/>
        <c:auto val="1"/>
        <c:lblAlgn val="ctr"/>
        <c:lblOffset val="100"/>
      </c:catAx>
      <c:valAx>
        <c:axId val="3405939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4041216"/>
        <c:crosses val="autoZero"/>
        <c:crossBetween val="between"/>
      </c:valAx>
      <c:serAx>
        <c:axId val="3404684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4059392"/>
        <c:crosses val="autoZero"/>
      </c:serAx>
    </c:plotArea>
    <c:legend>
      <c:legendPos val="r"/>
      <c:layout/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/>
              <a:t>I want to </a:t>
            </a:r>
            <a:r>
              <a:rPr lang="en-GB" sz="1800" dirty="0" smtClean="0"/>
              <a:t>study </a:t>
            </a:r>
            <a:r>
              <a:rPr lang="en-GB" sz="1800" dirty="0"/>
              <a:t>because</a:t>
            </a:r>
            <a:endParaRPr lang="en-US" sz="180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 dirty="0"/>
          </a:p>
        </c:rich>
      </c:tx>
      <c:layout>
        <c:manualLayout>
          <c:xMode val="edge"/>
          <c:yMode val="edge"/>
          <c:x val="0.40392982456140358"/>
          <c:y val="2.2038567493112997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5.4920799373762486E-2"/>
          <c:y val="0.12413279008728569"/>
          <c:w val="0.89179041764516342"/>
          <c:h val="0.52028413599462819"/>
        </c:manualLayout>
      </c:layout>
      <c:bar3DChart>
        <c:barDir val="col"/>
        <c:grouping val="clustered"/>
        <c:ser>
          <c:idx val="0"/>
          <c:order val="0"/>
          <c:tx>
            <c:v> I know what I want to become</c:v>
          </c:tx>
          <c:dLbls>
            <c:dLbl>
              <c:idx val="0"/>
              <c:layout>
                <c:manualLayout>
                  <c:x val="8.771929824561403E-3"/>
                  <c:y val="-5.2325581395348882E-2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showVal val="1"/>
          </c:dLbls>
          <c:val>
            <c:numRef>
              <c:f>Sheet1!$B$40</c:f>
              <c:numCache>
                <c:formatCode>0%</c:formatCode>
                <c:ptCount val="1"/>
                <c:pt idx="0">
                  <c:v>0.5</c:v>
                </c:pt>
              </c:numCache>
            </c:numRef>
          </c:val>
        </c:ser>
        <c:ser>
          <c:idx val="1"/>
          <c:order val="1"/>
          <c:tx>
            <c:v>Knowledge is always useful</c:v>
          </c:tx>
          <c:dLbls>
            <c:dLbl>
              <c:idx val="0"/>
              <c:layout>
                <c:manualLayout>
                  <c:x val="2.1929824561403521E-2"/>
                  <c:y val="-4.6511627906976799E-2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showVal val="1"/>
          </c:dLbls>
          <c:val>
            <c:numRef>
              <c:f>Sheet1!$C$40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2"/>
          <c:order val="2"/>
          <c:tx>
            <c:v> My parents/friends suggest</c:v>
          </c:tx>
          <c:dLbls>
            <c:dLbl>
              <c:idx val="0"/>
              <c:layout>
                <c:manualLayout>
                  <c:x val="1.6081871345029312E-2"/>
                  <c:y val="-3.682170542635662E-2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showVal val="1"/>
          </c:dLbls>
          <c:val>
            <c:numRef>
              <c:f>Sheet1!$D$40</c:f>
              <c:numCache>
                <c:formatCode>0%</c:formatCode>
                <c:ptCount val="1"/>
                <c:pt idx="0">
                  <c:v>0.17</c:v>
                </c:pt>
              </c:numCache>
            </c:numRef>
          </c:val>
        </c:ser>
        <c:ser>
          <c:idx val="3"/>
          <c:order val="3"/>
          <c:tx>
            <c:v> Of unemployment there is no job yet and I want to spend time usefully</c:v>
          </c:tx>
          <c:dLbls>
            <c:dLbl>
              <c:idx val="0"/>
              <c:layout>
                <c:manualLayout>
                  <c:x val="1.4619883040935679E-2"/>
                  <c:y val="-4.8449612403100778E-2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showVal val="1"/>
          </c:dLbls>
          <c:val>
            <c:numRef>
              <c:f>Sheet1!$E$40</c:f>
              <c:numCache>
                <c:formatCode>0%</c:formatCode>
                <c:ptCount val="1"/>
                <c:pt idx="0">
                  <c:v>3.0000000000000002E-2</c:v>
                </c:pt>
              </c:numCache>
            </c:numRef>
          </c:val>
        </c:ser>
        <c:ser>
          <c:idx val="4"/>
          <c:order val="4"/>
          <c:tx>
            <c:v>Other</c:v>
          </c:tx>
          <c:dLbls>
            <c:dLbl>
              <c:idx val="0"/>
              <c:layout>
                <c:manualLayout>
                  <c:x val="1.608187134502926E-2"/>
                  <c:y val="-3.682170542635662E-2"/>
                </c:manualLayout>
              </c:layout>
              <c:showVal val="1"/>
            </c:dLbl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showVal val="1"/>
          </c:dLbls>
          <c:val>
            <c:numRef>
              <c:f>Sheet1!$F$40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hape val="cylinder"/>
        <c:axId val="54223232"/>
        <c:axId val="54224768"/>
        <c:axId val="0"/>
      </c:bar3DChart>
      <c:catAx>
        <c:axId val="54223232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54224768"/>
        <c:crosses val="autoZero"/>
        <c:auto val="1"/>
        <c:lblAlgn val="ctr"/>
        <c:lblOffset val="100"/>
      </c:catAx>
      <c:valAx>
        <c:axId val="5422476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54223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0746304738223525E-2"/>
          <c:y val="0.70769547701886182"/>
          <c:w val="0.86761626836119199"/>
          <c:h val="0.29230452298113896"/>
        </c:manualLayout>
      </c:layout>
      <c:txPr>
        <a:bodyPr/>
        <a:lstStyle/>
        <a:p>
          <a:pPr>
            <a:defRPr lang="en-US" sz="1600"/>
          </a:pPr>
          <a:endParaRPr lang="en-US"/>
        </a:p>
      </c:txPr>
    </c:legend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If you went to a foreign country, you would most likely go</a:t>
            </a:r>
            <a:endParaRPr lang="en-US" sz="1800"/>
          </a:p>
        </c:rich>
      </c:tx>
      <c:layout>
        <c:manualLayout>
          <c:xMode val="edge"/>
          <c:yMode val="edge"/>
          <c:x val="0.18379380209052826"/>
          <c:y val="4.5454545454545463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9.279976516093387E-2"/>
          <c:y val="0.18060934144595572"/>
          <c:w val="0.88066491688538961"/>
          <c:h val="0.53307355046528282"/>
        </c:manualLayout>
      </c:layout>
      <c:bar3DChart>
        <c:barDir val="col"/>
        <c:grouping val="clustered"/>
        <c:ser>
          <c:idx val="0"/>
          <c:order val="0"/>
          <c:tx>
            <c:v>just for a holiday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Sheet1!$B$76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</c:ser>
        <c:ser>
          <c:idx val="1"/>
          <c:order val="1"/>
          <c:tx>
            <c:v>to continue your studies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Sheet1!$C$76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2"/>
          <c:order val="2"/>
          <c:tx>
            <c:v>to work there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Sheet1!$D$76</c:f>
              <c:numCache>
                <c:formatCode>0%</c:formatCode>
                <c:ptCount val="1"/>
                <c:pt idx="0">
                  <c:v>0.7000000000000004</c:v>
                </c:pt>
              </c:numCache>
            </c:numRef>
          </c:val>
        </c:ser>
        <c:shape val="pyramid"/>
        <c:axId val="34113024"/>
        <c:axId val="34114560"/>
        <c:axId val="0"/>
      </c:bar3DChart>
      <c:catAx>
        <c:axId val="34113024"/>
        <c:scaling>
          <c:orientation val="minMax"/>
        </c:scaling>
        <c:delete val="1"/>
        <c:axPos val="b"/>
        <c:tickLblPos val="nextTo"/>
        <c:crossAx val="34114560"/>
        <c:crosses val="autoZero"/>
        <c:auto val="1"/>
        <c:lblAlgn val="ctr"/>
        <c:lblOffset val="100"/>
      </c:catAx>
      <c:valAx>
        <c:axId val="3411456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4113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6828176083252768E-2"/>
          <c:y val="0.72606657122405149"/>
          <c:w val="0.84176831514481765"/>
          <c:h val="0.20312261393462172"/>
        </c:manualLayout>
      </c:layout>
      <c:txPr>
        <a:bodyPr/>
        <a:lstStyle/>
        <a:p>
          <a:pPr>
            <a:defRPr lang="en-US" sz="14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0"/>
          <c:order val="0"/>
          <c:cat>
            <c:strRef>
              <c:f>Foaie1!$B$2:$C$2</c:f>
              <c:strCache>
                <c:ptCount val="2"/>
                <c:pt idx="0">
                  <c:v>in your country</c:v>
                </c:pt>
                <c:pt idx="1">
                  <c:v>abroad</c:v>
                </c:pt>
              </c:strCache>
            </c:strRef>
          </c:cat>
          <c:val>
            <c:numRef>
              <c:f>Foaie1!$B$3:$C$3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</c:ser>
        <c:overlap val="100"/>
        <c:axId val="32734592"/>
        <c:axId val="32752768"/>
      </c:barChart>
      <c:catAx>
        <c:axId val="32734592"/>
        <c:scaling>
          <c:orientation val="minMax"/>
        </c:scaling>
        <c:axPos val="b"/>
        <c:tickLblPos val="nextTo"/>
        <c:crossAx val="32752768"/>
        <c:crosses val="autoZero"/>
        <c:auto val="1"/>
        <c:lblAlgn val="ctr"/>
        <c:lblOffset val="100"/>
      </c:catAx>
      <c:valAx>
        <c:axId val="32752768"/>
        <c:scaling>
          <c:orientation val="minMax"/>
        </c:scaling>
        <c:axPos val="l"/>
        <c:majorGridlines/>
        <c:numFmt formatCode="General" sourceLinked="1"/>
        <c:tickLblPos val="nextTo"/>
        <c:crossAx val="3273459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Do you want to emigrate?</a:t>
            </a:r>
            <a:endParaRPr lang="en-US" sz="180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9.0460629921259847E-2"/>
          <c:y val="7.2540714037251403E-2"/>
          <c:w val="0.8005302726989636"/>
          <c:h val="0.80023305821712043"/>
        </c:manualLayout>
      </c:layout>
      <c:bar3DChart>
        <c:barDir val="col"/>
        <c:grouping val="standard"/>
        <c:ser>
          <c:idx val="0"/>
          <c:order val="0"/>
          <c:tx>
            <c:v>Yes</c:v>
          </c:tx>
          <c:dLbls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showVal val="1"/>
          </c:dLbls>
          <c:val>
            <c:numRef>
              <c:f>Sheet1!$B$109</c:f>
              <c:numCache>
                <c:formatCode>0%</c:formatCode>
                <c:ptCount val="1"/>
                <c:pt idx="0">
                  <c:v>0.65000000000000058</c:v>
                </c:pt>
              </c:numCache>
            </c:numRef>
          </c:val>
        </c:ser>
        <c:ser>
          <c:idx val="1"/>
          <c:order val="1"/>
          <c:tx>
            <c:v>No</c:v>
          </c:tx>
          <c:dLbls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showVal val="1"/>
          </c:dLbls>
          <c:val>
            <c:numRef>
              <c:f>Sheet1!$C$109</c:f>
              <c:numCache>
                <c:formatCode>0%</c:formatCode>
                <c:ptCount val="1"/>
                <c:pt idx="0">
                  <c:v>0.16</c:v>
                </c:pt>
              </c:numCache>
            </c:numRef>
          </c:val>
        </c:ser>
        <c:ser>
          <c:idx val="2"/>
          <c:order val="2"/>
          <c:tx>
            <c:v>Mabye</c:v>
          </c:tx>
          <c:dLbls>
            <c:txPr>
              <a:bodyPr/>
              <a:lstStyle/>
              <a:p>
                <a:pPr>
                  <a:defRPr lang="en-US" sz="1600"/>
                </a:pPr>
                <a:endParaRPr lang="en-US"/>
              </a:p>
            </c:txPr>
            <c:showVal val="1"/>
          </c:dLbls>
          <c:val>
            <c:numRef>
              <c:f>Sheet1!$D$109</c:f>
              <c:numCache>
                <c:formatCode>0%</c:formatCode>
                <c:ptCount val="1"/>
                <c:pt idx="0">
                  <c:v>0.1800000000000001</c:v>
                </c:pt>
              </c:numCache>
            </c:numRef>
          </c:val>
        </c:ser>
        <c:shape val="cone"/>
        <c:axId val="32976896"/>
        <c:axId val="32978432"/>
        <c:axId val="32735680"/>
      </c:bar3DChart>
      <c:catAx>
        <c:axId val="32976896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2978432"/>
        <c:crosses val="autoZero"/>
        <c:auto val="1"/>
        <c:lblAlgn val="ctr"/>
        <c:lblOffset val="100"/>
      </c:catAx>
      <c:valAx>
        <c:axId val="3297843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2976896"/>
        <c:crosses val="autoZero"/>
        <c:crossBetween val="between"/>
      </c:valAx>
      <c:serAx>
        <c:axId val="3273568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 sz="1600"/>
            </a:pPr>
            <a:endParaRPr lang="en-US"/>
          </a:p>
        </c:txPr>
        <c:crossAx val="32978432"/>
        <c:crosses val="autoZero"/>
      </c:serAx>
    </c:plotArea>
    <c:legend>
      <c:legendPos val="r"/>
      <c:layout/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 smtClean="0"/>
              <a:t>I</a:t>
            </a:r>
            <a:r>
              <a:rPr lang="en-GB" sz="1800" baseline="0" dirty="0" smtClean="0"/>
              <a:t> would like to emigrate because</a:t>
            </a:r>
            <a:endParaRPr lang="en-US" sz="1800" dirty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 dirty="0"/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4.9542798248141867E-2"/>
          <c:y val="7.0072924557899707E-2"/>
          <c:w val="0.92711460028920722"/>
          <c:h val="0.46057650956895713"/>
        </c:manualLayout>
      </c:layout>
      <c:bar3DChart>
        <c:barDir val="col"/>
        <c:grouping val="clustered"/>
        <c:ser>
          <c:idx val="0"/>
          <c:order val="0"/>
          <c:tx>
            <c:v>It is too hard to live here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Sheet1!$B$139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1"/>
          <c:order val="1"/>
          <c:tx>
            <c:v> I do not see the future here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Sheet1!$C$139</c:f>
              <c:numCache>
                <c:formatCode>0%</c:formatCode>
                <c:ptCount val="1"/>
                <c:pt idx="0">
                  <c:v>8.0000000000000043E-2</c:v>
                </c:pt>
              </c:numCache>
            </c:numRef>
          </c:val>
        </c:ser>
        <c:ser>
          <c:idx val="2"/>
          <c:order val="2"/>
          <c:tx>
            <c:v>I want to join my family abroad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Sheet1!$D$139</c:f>
              <c:numCache>
                <c:formatCode>0%</c:formatCode>
                <c:ptCount val="1"/>
                <c:pt idx="0">
                  <c:v>2.0000000000000011E-2</c:v>
                </c:pt>
              </c:numCache>
            </c:numRef>
          </c:val>
        </c:ser>
        <c:ser>
          <c:idx val="3"/>
          <c:order val="3"/>
          <c:tx>
            <c:v> I want to study abroad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Sheet1!$E$139</c:f>
              <c:numCache>
                <c:formatCode>0%</c:formatCode>
                <c:ptCount val="1"/>
                <c:pt idx="0">
                  <c:v>4.0000000000000022E-2</c:v>
                </c:pt>
              </c:numCache>
            </c:numRef>
          </c:val>
        </c:ser>
        <c:ser>
          <c:idx val="4"/>
          <c:order val="4"/>
          <c:tx>
            <c:v> I want to find a job, unemployment is too big here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Sheet1!$F$139</c:f>
              <c:numCache>
                <c:formatCode>0%</c:formatCode>
                <c:ptCount val="1"/>
                <c:pt idx="0">
                  <c:v>6.0000000000000032E-2</c:v>
                </c:pt>
              </c:numCache>
            </c:numRef>
          </c:val>
        </c:ser>
        <c:ser>
          <c:idx val="5"/>
          <c:order val="5"/>
          <c:tx>
            <c:v> I want to learn the language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Sheet1!$G$139</c:f>
              <c:numCache>
                <c:formatCode>0%</c:formatCode>
                <c:ptCount val="1"/>
                <c:pt idx="0">
                  <c:v>6.0000000000000032E-2</c:v>
                </c:pt>
              </c:numCache>
            </c:numRef>
          </c:val>
        </c:ser>
        <c:ser>
          <c:idx val="6"/>
          <c:order val="6"/>
          <c:tx>
            <c:v> My friend go abroad, I will go with them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Sheet1!$H$139</c:f>
              <c:numCache>
                <c:formatCode>0%</c:formatCode>
                <c:ptCount val="1"/>
                <c:pt idx="0">
                  <c:v>2.0000000000000011E-2</c:v>
                </c:pt>
              </c:numCache>
            </c:numRef>
          </c:val>
        </c:ser>
        <c:ser>
          <c:idx val="7"/>
          <c:order val="7"/>
          <c:tx>
            <c:v> I want to know the world better and get a new experience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Sheet1!$I$139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</c:ser>
        <c:ser>
          <c:idx val="8"/>
          <c:order val="8"/>
          <c:tx>
            <c:v> Abroad we can earn more than here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Sheet1!$J$139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</c:ser>
        <c:ser>
          <c:idx val="9"/>
          <c:order val="9"/>
          <c:tx>
            <c:v> My parents have bank credit; I have to help with payments.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Sheet1!$K$139</c:f>
              <c:numCache>
                <c:formatCode>0%</c:formatCode>
                <c:ptCount val="1"/>
                <c:pt idx="0">
                  <c:v>4.0000000000000022E-2</c:v>
                </c:pt>
              </c:numCache>
            </c:numRef>
          </c:val>
        </c:ser>
        <c:ser>
          <c:idx val="10"/>
          <c:order val="10"/>
          <c:tx>
            <c:v> With salary that I will get I will support a family and afford more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Sheet1!$L$139</c:f>
              <c:numCache>
                <c:formatCode>0%</c:formatCode>
                <c:ptCount val="1"/>
                <c:pt idx="0">
                  <c:v>8.0000000000000043E-2</c:v>
                </c:pt>
              </c:numCache>
            </c:numRef>
          </c:val>
        </c:ser>
        <c:ser>
          <c:idx val="11"/>
          <c:order val="11"/>
          <c:tx>
            <c:v> Social guarantees in abroad are better  than here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Sheet1!$M$139</c:f>
              <c:numCache>
                <c:formatCode>0%</c:formatCode>
                <c:ptCount val="1"/>
                <c:pt idx="0">
                  <c:v>6.0000000000000032E-2</c:v>
                </c:pt>
              </c:numCache>
            </c:numRef>
          </c:val>
        </c:ser>
        <c:ser>
          <c:idx val="12"/>
          <c:order val="12"/>
          <c:tx>
            <c:v> Living conditions are better in abroad than here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Sheet1!$N$139</c:f>
              <c:numCache>
                <c:formatCode>0%</c:formatCode>
                <c:ptCount val="1"/>
                <c:pt idx="0">
                  <c:v>8.0000000000000043E-2</c:v>
                </c:pt>
              </c:numCache>
            </c:numRef>
          </c:val>
        </c:ser>
        <c:ser>
          <c:idx val="13"/>
          <c:order val="13"/>
          <c:tx>
            <c:v> Social politic is more supportive in abroad than here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Sheet1!$O$139</c:f>
              <c:numCache>
                <c:formatCode>0%</c:formatCode>
                <c:ptCount val="1"/>
                <c:pt idx="0">
                  <c:v>4.0000000000000022E-2</c:v>
                </c:pt>
              </c:numCache>
            </c:numRef>
          </c:val>
        </c:ser>
        <c:ser>
          <c:idx val="14"/>
          <c:order val="14"/>
          <c:tx>
            <c:v>Other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Sheet1!$P$139</c:f>
              <c:numCache>
                <c:formatCode>0%</c:formatCode>
                <c:ptCount val="1"/>
                <c:pt idx="0">
                  <c:v>3.0000000000000002E-2</c:v>
                </c:pt>
              </c:numCache>
            </c:numRef>
          </c:val>
        </c:ser>
        <c:shape val="box"/>
        <c:axId val="33063296"/>
        <c:axId val="33064832"/>
        <c:axId val="0"/>
      </c:bar3DChart>
      <c:catAx>
        <c:axId val="33063296"/>
        <c:scaling>
          <c:orientation val="minMax"/>
        </c:scaling>
        <c:delete val="1"/>
        <c:axPos val="b"/>
        <c:tickLblPos val="nextTo"/>
        <c:crossAx val="33064832"/>
        <c:crosses val="autoZero"/>
        <c:auto val="1"/>
        <c:lblAlgn val="ctr"/>
        <c:lblOffset val="100"/>
      </c:catAx>
      <c:valAx>
        <c:axId val="3306483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063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2377807373484863E-2"/>
          <c:y val="0.5006106379559695"/>
          <c:w val="0.9663033663818732"/>
          <c:h val="0.49625184607026157"/>
        </c:manualLayout>
      </c:layout>
      <c:txPr>
        <a:bodyPr/>
        <a:lstStyle/>
        <a:p>
          <a:pPr>
            <a:defRPr lang="en-US" sz="1400"/>
          </a:pPr>
          <a:endParaRPr lang="en-US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In what country would you like to emigrate?</a:t>
            </a:r>
            <a:endParaRPr lang="en-US" sz="180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 England 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Sheet1!$A$221</c:f>
              <c:numCache>
                <c:formatCode>0%</c:formatCode>
                <c:ptCount val="1"/>
                <c:pt idx="0">
                  <c:v>0.1800000000000001</c:v>
                </c:pt>
              </c:numCache>
            </c:numRef>
          </c:val>
        </c:ser>
        <c:ser>
          <c:idx val="1"/>
          <c:order val="1"/>
          <c:tx>
            <c:v> Germany 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Sheet1!$B$221</c:f>
              <c:numCache>
                <c:formatCode>0%</c:formatCode>
                <c:ptCount val="1"/>
                <c:pt idx="0">
                  <c:v>0.16</c:v>
                </c:pt>
              </c:numCache>
            </c:numRef>
          </c:val>
        </c:ser>
        <c:ser>
          <c:idx val="2"/>
          <c:order val="2"/>
          <c:tx>
            <c:v>Switzerland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Sheet1!$C$221</c:f>
              <c:numCache>
                <c:formatCode>0%</c:formatCode>
                <c:ptCount val="1"/>
                <c:pt idx="0">
                  <c:v>0.15000000000000011</c:v>
                </c:pt>
              </c:numCache>
            </c:numRef>
          </c:val>
        </c:ser>
        <c:ser>
          <c:idx val="3"/>
          <c:order val="3"/>
          <c:tx>
            <c:v>Norway              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Sheet1!$D$221</c:f>
              <c:numCache>
                <c:formatCode>0%</c:formatCode>
                <c:ptCount val="1"/>
                <c:pt idx="0">
                  <c:v>8.0000000000000043E-2</c:v>
                </c:pt>
              </c:numCache>
            </c:numRef>
          </c:val>
        </c:ser>
        <c:ser>
          <c:idx val="4"/>
          <c:order val="4"/>
          <c:tx>
            <c:v>Finland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Sheet1!$E$221</c:f>
              <c:numCache>
                <c:formatCode>0%</c:formatCode>
                <c:ptCount val="1"/>
                <c:pt idx="0">
                  <c:v>4.0000000000000022E-2</c:v>
                </c:pt>
              </c:numCache>
            </c:numRef>
          </c:val>
        </c:ser>
        <c:ser>
          <c:idx val="5"/>
          <c:order val="5"/>
          <c:tx>
            <c:v>Ireland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Sheet1!$F$221</c:f>
              <c:numCache>
                <c:formatCode>0%</c:formatCode>
                <c:ptCount val="1"/>
                <c:pt idx="0">
                  <c:v>3.0000000000000002E-2</c:v>
                </c:pt>
              </c:numCache>
            </c:numRef>
          </c:val>
        </c:ser>
        <c:ser>
          <c:idx val="6"/>
          <c:order val="6"/>
          <c:tx>
            <c:v>Austria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Sheet1!$G$221</c:f>
              <c:numCache>
                <c:formatCode>0%</c:formatCode>
                <c:ptCount val="1"/>
                <c:pt idx="0">
                  <c:v>2.0000000000000011E-2</c:v>
                </c:pt>
              </c:numCache>
            </c:numRef>
          </c:val>
        </c:ser>
        <c:ser>
          <c:idx val="7"/>
          <c:order val="7"/>
          <c:tx>
            <c:v>Sweden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Sheet1!$H$221</c:f>
              <c:numCache>
                <c:formatCode>0%</c:formatCode>
                <c:ptCount val="1"/>
                <c:pt idx="0">
                  <c:v>0.16</c:v>
                </c:pt>
              </c:numCache>
            </c:numRef>
          </c:val>
        </c:ser>
        <c:ser>
          <c:idx val="8"/>
          <c:order val="8"/>
          <c:tx>
            <c:v>USA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Sheet1!$I$221</c:f>
              <c:numCache>
                <c:formatCode>0%</c:formatCode>
                <c:ptCount val="1"/>
                <c:pt idx="0">
                  <c:v>3.0000000000000002E-2</c:v>
                </c:pt>
              </c:numCache>
            </c:numRef>
          </c:val>
        </c:ser>
        <c:ser>
          <c:idx val="9"/>
          <c:order val="9"/>
          <c:tx>
            <c:v>Russia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Sheet1!$J$221</c:f>
              <c:numCache>
                <c:formatCode>0%</c:formatCode>
                <c:ptCount val="1"/>
                <c:pt idx="0">
                  <c:v>1.0000000000000005E-2</c:v>
                </c:pt>
              </c:numCache>
            </c:numRef>
          </c:val>
        </c:ser>
        <c:ser>
          <c:idx val="10"/>
          <c:order val="10"/>
          <c:tx>
            <c:v>Other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Sheet1!$K$221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</c:ser>
        <c:shape val="cylinder"/>
        <c:axId val="34399360"/>
        <c:axId val="34400896"/>
        <c:axId val="0"/>
      </c:bar3DChart>
      <c:catAx>
        <c:axId val="3439936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4400896"/>
        <c:crosses val="autoZero"/>
        <c:auto val="1"/>
        <c:lblAlgn val="ctr"/>
        <c:lblOffset val="100"/>
      </c:catAx>
      <c:valAx>
        <c:axId val="34400896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439936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 sz="1600"/>
          </a:pPr>
          <a:endParaRPr lang="en-US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lang="en-US"/>
            </a:pPr>
            <a:r>
              <a:rPr lang="en-GB" sz="1800" b="1" i="0" u="none" strike="noStrike" baseline="0"/>
              <a:t>If you emigrated, for what period of time would it be?</a:t>
            </a:r>
            <a:endParaRPr lang="en-US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4.5230314960629917E-2"/>
          <c:y val="0.13347696121318167"/>
          <c:w val="0.95476968503937043"/>
          <c:h val="0.58229921259842576"/>
        </c:manualLayout>
      </c:layout>
      <c:bar3DChart>
        <c:barDir val="col"/>
        <c:grouping val="clustered"/>
        <c:ser>
          <c:idx val="0"/>
          <c:order val="0"/>
          <c:tx>
            <c:v> less than a year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Sheet1!$A$257</c:f>
              <c:numCache>
                <c:formatCode>0%</c:formatCode>
                <c:ptCount val="1"/>
                <c:pt idx="0">
                  <c:v>2.0000000000000011E-2</c:v>
                </c:pt>
              </c:numCache>
            </c:numRef>
          </c:val>
        </c:ser>
        <c:ser>
          <c:idx val="1"/>
          <c:order val="1"/>
          <c:tx>
            <c:v>1-2 years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Sheet1!$B$257</c:f>
              <c:numCache>
                <c:formatCode>0%</c:formatCode>
                <c:ptCount val="1"/>
                <c:pt idx="0">
                  <c:v>0.13</c:v>
                </c:pt>
              </c:numCache>
            </c:numRef>
          </c:val>
        </c:ser>
        <c:ser>
          <c:idx val="2"/>
          <c:order val="2"/>
          <c:tx>
            <c:v>2-5 years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Sheet1!$C$257</c:f>
              <c:numCache>
                <c:formatCode>0%</c:formatCode>
                <c:ptCount val="1"/>
                <c:pt idx="0">
                  <c:v>0.2400000000000001</c:v>
                </c:pt>
              </c:numCache>
            </c:numRef>
          </c:val>
        </c:ser>
        <c:ser>
          <c:idx val="3"/>
          <c:order val="3"/>
          <c:tx>
            <c:v>more than 5 years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Sheet1!$D$257</c:f>
              <c:numCache>
                <c:formatCode>0%</c:formatCode>
                <c:ptCount val="1"/>
                <c:pt idx="0">
                  <c:v>0.2100000000000001</c:v>
                </c:pt>
              </c:numCache>
            </c:numRef>
          </c:val>
        </c:ser>
        <c:ser>
          <c:idx val="4"/>
          <c:order val="4"/>
          <c:tx>
            <c:v>definitive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Sheet1!$E$257</c:f>
              <c:numCache>
                <c:formatCode>0%</c:formatCode>
                <c:ptCount val="1"/>
                <c:pt idx="0">
                  <c:v>0.28000000000000008</c:v>
                </c:pt>
              </c:numCache>
            </c:numRef>
          </c:val>
        </c:ser>
        <c:ser>
          <c:idx val="5"/>
          <c:order val="5"/>
          <c:tx>
            <c:v>other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Sheet1!$F$257</c:f>
              <c:numCache>
                <c:formatCode>0%</c:formatCode>
                <c:ptCount val="1"/>
                <c:pt idx="0">
                  <c:v>0.12000000000000002</c:v>
                </c:pt>
              </c:numCache>
            </c:numRef>
          </c:val>
        </c:ser>
        <c:shape val="pyramid"/>
        <c:axId val="33308032"/>
        <c:axId val="33322112"/>
        <c:axId val="0"/>
      </c:bar3DChart>
      <c:catAx>
        <c:axId val="33308032"/>
        <c:scaling>
          <c:orientation val="minMax"/>
        </c:scaling>
        <c:delete val="1"/>
        <c:axPos val="b"/>
        <c:tickLblPos val="nextTo"/>
        <c:crossAx val="33322112"/>
        <c:crosses val="autoZero"/>
        <c:auto val="1"/>
        <c:lblAlgn val="ctr"/>
        <c:lblOffset val="100"/>
      </c:catAx>
      <c:valAx>
        <c:axId val="3332211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308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70122324292796701"/>
          <c:w val="0.97974770341207396"/>
          <c:h val="0.24312044327792373"/>
        </c:manualLayout>
      </c:layout>
      <c:txPr>
        <a:bodyPr/>
        <a:lstStyle/>
        <a:p>
          <a:pPr>
            <a:defRPr lang="en-US" sz="1600"/>
          </a:pPr>
          <a:endParaRPr lang="en-US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Do you have any family members/ friends/ acquaintances that have emigrated? </a:t>
            </a:r>
            <a:endParaRPr lang="en-US" sz="180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8.8744901685728822E-2"/>
          <c:y val="0.12965737390934237"/>
          <c:w val="0.71984623797025371"/>
          <c:h val="0.79822506561679785"/>
        </c:manualLayout>
      </c:layout>
      <c:bar3DChart>
        <c:barDir val="col"/>
        <c:grouping val="clustered"/>
        <c:ser>
          <c:idx val="0"/>
          <c:order val="0"/>
          <c:tx>
            <c:v>Yes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Sheet1!$A$288</c:f>
              <c:numCache>
                <c:formatCode>0%</c:formatCode>
                <c:ptCount val="1"/>
                <c:pt idx="0">
                  <c:v>0.89</c:v>
                </c:pt>
              </c:numCache>
            </c:numRef>
          </c:val>
        </c:ser>
        <c:ser>
          <c:idx val="1"/>
          <c:order val="1"/>
          <c:tx>
            <c:v>No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Sheet1!$B$288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</c:ser>
        <c:shape val="box"/>
        <c:axId val="33352704"/>
        <c:axId val="33452800"/>
        <c:axId val="0"/>
      </c:bar3DChart>
      <c:catAx>
        <c:axId val="33352704"/>
        <c:scaling>
          <c:orientation val="minMax"/>
        </c:scaling>
        <c:delete val="1"/>
        <c:axPos val="b"/>
        <c:tickLblPos val="nextTo"/>
        <c:crossAx val="33452800"/>
        <c:crosses val="autoZero"/>
        <c:auto val="1"/>
        <c:lblAlgn val="ctr"/>
        <c:lblOffset val="100"/>
      </c:catAx>
      <c:valAx>
        <c:axId val="3345280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352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645949165327034"/>
          <c:y val="0.90370123059195462"/>
          <c:w val="0.48850366396008077"/>
          <c:h val="9.0471111373742433E-2"/>
        </c:manualLayout>
      </c:layout>
      <c:txPr>
        <a:bodyPr/>
        <a:lstStyle/>
        <a:p>
          <a:pPr>
            <a:defRPr lang="en-US" sz="1600"/>
          </a:pPr>
          <a:endParaRPr lang="en-US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1800"/>
              <a:t>Do you have any family members/ friends/ acquaintances that have emigrated? </a:t>
            </a:r>
            <a:endParaRPr lang="en-US" sz="180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Father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Sheet1!$A$321</c:f>
              <c:numCache>
                <c:formatCode>0%</c:formatCode>
                <c:ptCount val="1"/>
                <c:pt idx="0">
                  <c:v>0.13</c:v>
                </c:pt>
              </c:numCache>
            </c:numRef>
          </c:val>
        </c:ser>
        <c:ser>
          <c:idx val="1"/>
          <c:order val="1"/>
          <c:tx>
            <c:v>Mother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Sheet1!$B$321</c:f>
              <c:numCache>
                <c:formatCode>0.00%</c:formatCode>
                <c:ptCount val="1"/>
                <c:pt idx="0">
                  <c:v>3.4000000000000002E-2</c:v>
                </c:pt>
              </c:numCache>
            </c:numRef>
          </c:val>
        </c:ser>
        <c:ser>
          <c:idx val="2"/>
          <c:order val="2"/>
          <c:tx>
            <c:v>Grandparents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Sheet1!$C$321</c:f>
              <c:numCache>
                <c:formatCode>0.00%</c:formatCode>
                <c:ptCount val="1"/>
                <c:pt idx="0">
                  <c:v>2.9000000000000001E-2</c:v>
                </c:pt>
              </c:numCache>
            </c:numRef>
          </c:val>
        </c:ser>
        <c:ser>
          <c:idx val="3"/>
          <c:order val="3"/>
          <c:tx>
            <c:v>Siblings(sister/brother)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Sheet1!$D$321</c:f>
              <c:numCache>
                <c:formatCode>0.00%</c:formatCode>
                <c:ptCount val="1"/>
                <c:pt idx="0">
                  <c:v>5.3999999999999999E-2</c:v>
                </c:pt>
              </c:numCache>
            </c:numRef>
          </c:val>
        </c:ser>
        <c:ser>
          <c:idx val="4"/>
          <c:order val="4"/>
          <c:tx>
            <c:v>Aunt/uncle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Sheet1!$E$321</c:f>
              <c:numCache>
                <c:formatCode>0%</c:formatCode>
                <c:ptCount val="1"/>
                <c:pt idx="0">
                  <c:v>0.26</c:v>
                </c:pt>
              </c:numCache>
            </c:numRef>
          </c:val>
        </c:ser>
        <c:ser>
          <c:idx val="5"/>
          <c:order val="5"/>
          <c:tx>
            <c:v> Friends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Sheet1!$F$321</c:f>
              <c:numCache>
                <c:formatCode>0%</c:formatCode>
                <c:ptCount val="1"/>
                <c:pt idx="0">
                  <c:v>0.27</c:v>
                </c:pt>
              </c:numCache>
            </c:numRef>
          </c:val>
        </c:ser>
        <c:ser>
          <c:idx val="6"/>
          <c:order val="6"/>
          <c:tx>
            <c:v>Neighbors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Sheet1!$G$321</c:f>
              <c:numCache>
                <c:formatCode>0%</c:formatCode>
                <c:ptCount val="1"/>
                <c:pt idx="0">
                  <c:v>0.1800000000000001</c:v>
                </c:pt>
              </c:numCache>
            </c:numRef>
          </c:val>
        </c:ser>
        <c:ser>
          <c:idx val="7"/>
          <c:order val="7"/>
          <c:tx>
            <c:v>Other</c:v>
          </c:tx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Val val="1"/>
          </c:dLbls>
          <c:val>
            <c:numRef>
              <c:f>Sheet1!$H$321</c:f>
              <c:numCache>
                <c:formatCode>0.00%</c:formatCode>
                <c:ptCount val="1"/>
                <c:pt idx="0">
                  <c:v>3.3000000000000002E-2</c:v>
                </c:pt>
              </c:numCache>
            </c:numRef>
          </c:val>
        </c:ser>
        <c:shape val="cylinder"/>
        <c:axId val="33539968"/>
        <c:axId val="33541504"/>
        <c:axId val="0"/>
      </c:bar3DChart>
      <c:catAx>
        <c:axId val="3353996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541504"/>
        <c:crosses val="autoZero"/>
        <c:auto val="1"/>
        <c:lblAlgn val="ctr"/>
        <c:lblOffset val="100"/>
      </c:catAx>
      <c:valAx>
        <c:axId val="3354150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335399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en-US" sz="1600"/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112AF-AB81-4529-BEBB-27F6C5C2171B}" type="datetimeFigureOut">
              <a:rPr lang="en-US" smtClean="0"/>
              <a:pPr/>
              <a:t>4/19/2013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A9EF5-9DF4-4880-AE43-E9E337D4382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89C9B1-DF8B-403D-9920-E82B50B7411B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2502B1-4BBF-4AE7-B4BA-85B19F0493BA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A9EF5-9DF4-4880-AE43-E9E337D43821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  <p:pic>
        <p:nvPicPr>
          <p:cNvPr id="2052" name="Picture 2" descr="Presentation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143000"/>
            <a:ext cx="7620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" descr="C:\Users\Admin\Desktop\llp-jpeg\EU_flag_LLP_RO-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0"/>
            <a:ext cx="42672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" descr="cladir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152400"/>
            <a:ext cx="17526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909637" y="890587"/>
          <a:ext cx="7324725" cy="5076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09537" y="919162"/>
          <a:ext cx="8924925" cy="501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you</a:t>
            </a:r>
            <a:endParaRPr lang="en-US" dirty="0"/>
          </a:p>
        </p:txBody>
      </p:sp>
      <p:graphicFrame>
        <p:nvGraphicFramePr>
          <p:cNvPr id="3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02351406"/>
              </p:ext>
            </p:extLst>
          </p:nvPr>
        </p:nvGraphicFramePr>
        <p:xfrm>
          <a:off x="381000" y="304800"/>
          <a:ext cx="84582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-152400" y="0"/>
          <a:ext cx="9401175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Portrait of the emigrant</a:t>
            </a:r>
            <a:endParaRPr lang="en-US" dirty="0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633412" y="1266825"/>
          <a:ext cx="7877175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Gendre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hart 1"/>
          <p:cNvGraphicFramePr/>
          <p:nvPr/>
        </p:nvGraphicFramePr>
        <p:xfrm>
          <a:off x="152400" y="228600"/>
          <a:ext cx="89916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228600" y="228600"/>
          <a:ext cx="8763000" cy="662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228600"/>
          <a:ext cx="89916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Survey results</a:t>
            </a:r>
            <a:b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GB" b="1" dirty="0" err="1" smtClean="0">
                <a:solidFill>
                  <a:schemeClr val="accent4">
                    <a:lumMod val="75000"/>
                  </a:schemeClr>
                </a:solidFill>
              </a:rPr>
              <a:t>Colegiul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GB" b="1" dirty="0" err="1" smtClean="0">
                <a:solidFill>
                  <a:schemeClr val="accent4">
                    <a:lumMod val="75000"/>
                  </a:schemeClr>
                </a:solidFill>
              </a:rPr>
              <a:t>Tehnic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 “George </a:t>
            </a:r>
            <a:r>
              <a:rPr lang="en-GB" b="1" dirty="0" err="1" smtClean="0">
                <a:solidFill>
                  <a:schemeClr val="accent4">
                    <a:lumMod val="75000"/>
                  </a:schemeClr>
                </a:solidFill>
              </a:rPr>
              <a:t>Baritiu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” </a:t>
            </a:r>
            <a:r>
              <a:rPr lang="en-GB" b="1" dirty="0" err="1" smtClean="0">
                <a:solidFill>
                  <a:schemeClr val="accent4">
                    <a:lumMod val="75000"/>
                  </a:schemeClr>
                </a:solidFill>
              </a:rPr>
              <a:t>Baia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 Mare </a:t>
            </a:r>
            <a:endParaRPr lang="en-GB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3382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471487" y="1204912"/>
          <a:ext cx="8201025" cy="444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914400" y="1462087"/>
          <a:ext cx="7315200" cy="3933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04825" y="1300162"/>
          <a:ext cx="8134350" cy="4257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152400"/>
          <a:ext cx="86868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watching</a:t>
            </a:r>
            <a:endParaRPr lang="en-US" dirty="0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304800" y="304800"/>
          <a:ext cx="83058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228600" y="0"/>
          <a:ext cx="86868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want to study</a:t>
            </a:r>
            <a:endParaRPr lang="en-US" dirty="0"/>
          </a:p>
        </p:txBody>
      </p:sp>
      <p:graphicFrame>
        <p:nvGraphicFramePr>
          <p:cNvPr id="3" name="Diagramă 2"/>
          <p:cNvGraphicFramePr/>
          <p:nvPr/>
        </p:nvGraphicFramePr>
        <p:xfrm>
          <a:off x="914400" y="1447800"/>
          <a:ext cx="7620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228600"/>
          <a:ext cx="89916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-485775" y="152400"/>
          <a:ext cx="9629775" cy="6534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-47625" y="500062"/>
          <a:ext cx="9239250" cy="5857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227</Words>
  <Application>Microsoft Office PowerPoint</Application>
  <PresentationFormat>Expunere pe ecran (4:3)</PresentationFormat>
  <Paragraphs>50</Paragraphs>
  <Slides>24</Slides>
  <Notes>19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24</vt:i4>
      </vt:variant>
    </vt:vector>
  </HeadingPairs>
  <TitlesOfParts>
    <vt:vector size="25" baseType="lpstr">
      <vt:lpstr>Office Theme</vt:lpstr>
      <vt:lpstr> </vt:lpstr>
      <vt:lpstr>Survey results  Colegiul Tehnic “George Baritiu” Baia Mare </vt:lpstr>
      <vt:lpstr>Diapozitivul 3</vt:lpstr>
      <vt:lpstr>Diapozitivul 4</vt:lpstr>
      <vt:lpstr>Do you want to study</vt:lpstr>
      <vt:lpstr>Diapozitivul 6</vt:lpstr>
      <vt:lpstr>Diapozitivul 7</vt:lpstr>
      <vt:lpstr>Diapozitivul 8</vt:lpstr>
      <vt:lpstr>Diapozitivul 9</vt:lpstr>
      <vt:lpstr>Diapozitivul 10</vt:lpstr>
      <vt:lpstr>Diapozitivul 11</vt:lpstr>
      <vt:lpstr> you</vt:lpstr>
      <vt:lpstr>Diapozitivul 13</vt:lpstr>
      <vt:lpstr>Diapozitivul 14</vt:lpstr>
      <vt:lpstr>Portrait of the emigrant</vt:lpstr>
      <vt:lpstr>Diapozitivul 16</vt:lpstr>
      <vt:lpstr>Gendre </vt:lpstr>
      <vt:lpstr>Diapozitivul 18</vt:lpstr>
      <vt:lpstr>Diapozitivul 19</vt:lpstr>
      <vt:lpstr>Diapozitivul 20</vt:lpstr>
      <vt:lpstr>Diapozitivul 21</vt:lpstr>
      <vt:lpstr>Diapozitivul 22</vt:lpstr>
      <vt:lpstr>Diapozitivul 23</vt:lpstr>
      <vt:lpstr>Thank you for watching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Grafice Engleza</dc:title>
  <dc:creator>MSi</dc:creator>
  <cp:lastModifiedBy>MSi</cp:lastModifiedBy>
  <cp:revision>16</cp:revision>
  <dcterms:created xsi:type="dcterms:W3CDTF">2006-08-16T00:00:00Z</dcterms:created>
  <dcterms:modified xsi:type="dcterms:W3CDTF">2013-04-19T04:44:04Z</dcterms:modified>
</cp:coreProperties>
</file>