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23.xml" ContentType="application/vnd.openxmlformats-officedocument.themeOverride+xml"/>
  <Override PartName="/ppt/charts/chart26.xml" ContentType="application/vnd.openxmlformats-officedocument.drawingml.chart+xml"/>
  <Override PartName="/ppt/theme/themeOverride24.xml" ContentType="application/vnd.openxmlformats-officedocument.themeOverride+xml"/>
  <Override PartName="/ppt/charts/chart27.xml" ContentType="application/vnd.openxmlformats-officedocument.drawingml.chart+xml"/>
  <Override PartName="/ppt/theme/themeOverride25.xml" ContentType="application/vnd.openxmlformats-officedocument.themeOverride+xml"/>
  <Override PartName="/ppt/charts/chart28.xml" ContentType="application/vnd.openxmlformats-officedocument.drawingml.chart+xml"/>
  <Override PartName="/ppt/theme/themeOverride26.xml" ContentType="application/vnd.openxmlformats-officedocument.themeOverride+xml"/>
  <Override PartName="/ppt/charts/chart29.xml" ContentType="application/vnd.openxmlformats-officedocument.drawingml.chart+xml"/>
  <Override PartName="/ppt/theme/themeOverride27.xml" ContentType="application/vnd.openxmlformats-officedocument.themeOverride+xml"/>
  <Override PartName="/ppt/charts/chart30.xml" ContentType="application/vnd.openxmlformats-officedocument.drawingml.chart+xml"/>
  <Override PartName="/ppt/theme/themeOverride28.xml" ContentType="application/vnd.openxmlformats-officedocument.themeOverride+xml"/>
  <Override PartName="/ppt/charts/chart31.xml" ContentType="application/vnd.openxmlformats-officedocument.drawingml.chart+xml"/>
  <Override PartName="/ppt/theme/themeOverride2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5"/>
  </p:notesMasterIdLst>
  <p:sldIdLst>
    <p:sldId id="288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0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9" r:id="rId3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28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menius%20rom\Aptauja\ingridai1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ngridai1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23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24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25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26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2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28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2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ingridai1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[ingridai1.xlsx]Sheet1!$E$4:$E$10</c:f>
              <c:strCache>
                <c:ptCount val="7"/>
                <c:pt idx="0">
                  <c:v>14 y</c:v>
                </c:pt>
                <c:pt idx="1">
                  <c:v>15 y</c:v>
                </c:pt>
                <c:pt idx="2">
                  <c:v>16 y</c:v>
                </c:pt>
                <c:pt idx="3">
                  <c:v>17 y</c:v>
                </c:pt>
                <c:pt idx="4">
                  <c:v>18 y</c:v>
                </c:pt>
                <c:pt idx="5">
                  <c:v>19 y</c:v>
                </c:pt>
                <c:pt idx="6">
                  <c:v>20 y</c:v>
                </c:pt>
              </c:strCache>
            </c:strRef>
          </c:cat>
          <c:val>
            <c:numRef>
              <c:f>[ingridai1.xlsx]Sheet1!$G$4:$G$10</c:f>
              <c:numCache>
                <c:formatCode>0%</c:formatCode>
                <c:ptCount val="7"/>
                <c:pt idx="0">
                  <c:v>1.0416666666666666E-2</c:v>
                </c:pt>
                <c:pt idx="1">
                  <c:v>1.0416666666666666E-2</c:v>
                </c:pt>
                <c:pt idx="2">
                  <c:v>0.27083333333333326</c:v>
                </c:pt>
                <c:pt idx="3">
                  <c:v>0.3541666666666668</c:v>
                </c:pt>
                <c:pt idx="4">
                  <c:v>0.30208333333333331</c:v>
                </c:pt>
                <c:pt idx="5">
                  <c:v>4.1666666666666664E-2</c:v>
                </c:pt>
                <c:pt idx="6">
                  <c:v>1.0416666666666666E-2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332992"/>
        <c:axId val="29334528"/>
        <c:axId val="0"/>
      </c:bar3DChart>
      <c:catAx>
        <c:axId val="29332992"/>
        <c:scaling>
          <c:orientation val="minMax"/>
        </c:scaling>
        <c:delete val="0"/>
        <c:axPos val="b"/>
        <c:majorTickMark val="out"/>
        <c:minorTickMark val="none"/>
        <c:tickLblPos val="nextTo"/>
        <c:crossAx val="29334528"/>
        <c:crosses val="autoZero"/>
        <c:auto val="1"/>
        <c:lblAlgn val="ctr"/>
        <c:lblOffset val="100"/>
        <c:noMultiLvlLbl val="0"/>
      </c:catAx>
      <c:valAx>
        <c:axId val="293345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33299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614889047959911E-2"/>
          <c:y val="0.12520197670603675"/>
          <c:w val="0.93323359580052478"/>
          <c:h val="0.7430204232283467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[ingridai1.xlsx]Sheet1!$E$102:$E$118</c:f>
              <c:strCache>
                <c:ptCount val="17"/>
                <c:pt idx="0">
                  <c:v>rhytmic</c:v>
                </c:pt>
                <c:pt idx="1">
                  <c:v>gymnastic</c:v>
                </c:pt>
                <c:pt idx="2">
                  <c:v>coach</c:v>
                </c:pt>
                <c:pt idx="3">
                  <c:v>journalist</c:v>
                </c:pt>
                <c:pt idx="4">
                  <c:v>business</c:v>
                </c:pt>
                <c:pt idx="5">
                  <c:v>medicine</c:v>
                </c:pt>
                <c:pt idx="6">
                  <c:v>veterinary</c:v>
                </c:pt>
                <c:pt idx="7">
                  <c:v>airplane</c:v>
                </c:pt>
                <c:pt idx="8">
                  <c:v>engineer</c:v>
                </c:pt>
                <c:pt idx="9">
                  <c:v>law</c:v>
                </c:pt>
                <c:pt idx="10">
                  <c:v>architecture</c:v>
                </c:pt>
                <c:pt idx="11">
                  <c:v>economics</c:v>
                </c:pt>
                <c:pt idx="12">
                  <c:v> psyhology</c:v>
                </c:pt>
                <c:pt idx="13">
                  <c:v>politics</c:v>
                </c:pt>
                <c:pt idx="14">
                  <c:v>music</c:v>
                </c:pt>
                <c:pt idx="15">
                  <c:v>language</c:v>
                </c:pt>
                <c:pt idx="16">
                  <c:v>don't know</c:v>
                </c:pt>
              </c:strCache>
            </c:strRef>
          </c:cat>
          <c:val>
            <c:numRef>
              <c:f>[ingridai1.xlsx]Sheet1!$G$102:$G$118</c:f>
              <c:numCache>
                <c:formatCode>0%</c:formatCode>
                <c:ptCount val="17"/>
                <c:pt idx="0">
                  <c:v>1.0416666666666666E-2</c:v>
                </c:pt>
                <c:pt idx="1">
                  <c:v>1.0416666666666666E-2</c:v>
                </c:pt>
                <c:pt idx="2">
                  <c:v>1.0416666666666666E-2</c:v>
                </c:pt>
                <c:pt idx="3">
                  <c:v>7.2916666666666685E-2</c:v>
                </c:pt>
                <c:pt idx="4">
                  <c:v>3.125E-2</c:v>
                </c:pt>
                <c:pt idx="5">
                  <c:v>5.2083333333333356E-2</c:v>
                </c:pt>
                <c:pt idx="6">
                  <c:v>1.0416666666666666E-2</c:v>
                </c:pt>
                <c:pt idx="7">
                  <c:v>1.0416666666666666E-2</c:v>
                </c:pt>
                <c:pt idx="8">
                  <c:v>1.0416666666666666E-2</c:v>
                </c:pt>
                <c:pt idx="9">
                  <c:v>1.0416666666666666E-2</c:v>
                </c:pt>
                <c:pt idx="10">
                  <c:v>1.0416666666666666E-2</c:v>
                </c:pt>
                <c:pt idx="11">
                  <c:v>1.0416666666666666E-2</c:v>
                </c:pt>
                <c:pt idx="12">
                  <c:v>1.0416666666666666E-2</c:v>
                </c:pt>
                <c:pt idx="13">
                  <c:v>1.0416666666666666E-2</c:v>
                </c:pt>
                <c:pt idx="14">
                  <c:v>1.0416666666666666E-2</c:v>
                </c:pt>
                <c:pt idx="15">
                  <c:v>4.1666666666666664E-2</c:v>
                </c:pt>
                <c:pt idx="16">
                  <c:v>0.55208333333333348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534272"/>
        <c:axId val="72536064"/>
        <c:axId val="0"/>
      </c:bar3DChart>
      <c:catAx>
        <c:axId val="72534272"/>
        <c:scaling>
          <c:orientation val="minMax"/>
        </c:scaling>
        <c:delete val="0"/>
        <c:axPos val="b"/>
        <c:majorTickMark val="out"/>
        <c:minorTickMark val="none"/>
        <c:tickLblPos val="nextTo"/>
        <c:crossAx val="72536064"/>
        <c:crosses val="autoZero"/>
        <c:auto val="1"/>
        <c:lblAlgn val="ctr"/>
        <c:lblOffset val="100"/>
        <c:noMultiLvlLbl val="0"/>
      </c:catAx>
      <c:valAx>
        <c:axId val="72536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53427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[ingridai1.xlsx]Sheet1!$E$123:$E$124</c:f>
              <c:strCache>
                <c:ptCount val="2"/>
                <c:pt idx="0">
                  <c:v>YES         </c:v>
                </c:pt>
                <c:pt idx="1">
                  <c:v>MAYBE </c:v>
                </c:pt>
              </c:strCache>
            </c:strRef>
          </c:cat>
          <c:val>
            <c:numRef>
              <c:f>[ingridai1.xlsx]Sheet1!$G$123:$G$124</c:f>
              <c:numCache>
                <c:formatCode>0%</c:formatCode>
                <c:ptCount val="2"/>
                <c:pt idx="0">
                  <c:v>0.3114754098360657</c:v>
                </c:pt>
                <c:pt idx="1">
                  <c:v>0.68852459016393441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188672"/>
        <c:axId val="72190208"/>
        <c:axId val="0"/>
      </c:bar3DChart>
      <c:catAx>
        <c:axId val="72188672"/>
        <c:scaling>
          <c:orientation val="minMax"/>
        </c:scaling>
        <c:delete val="0"/>
        <c:axPos val="b"/>
        <c:majorTickMark val="out"/>
        <c:minorTickMark val="none"/>
        <c:tickLblPos val="nextTo"/>
        <c:crossAx val="72190208"/>
        <c:crosses val="autoZero"/>
        <c:auto val="1"/>
        <c:lblAlgn val="ctr"/>
        <c:lblOffset val="100"/>
        <c:noMultiLvlLbl val="0"/>
      </c:catAx>
      <c:valAx>
        <c:axId val="72190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18867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[ingridai1.xlsx]Sheet1!$E$129:$E$142</c:f>
              <c:strCache>
                <c:ptCount val="14"/>
                <c:pt idx="0">
                  <c:v>It is too hard to live here </c:v>
                </c:pt>
                <c:pt idx="1">
                  <c:v>I do not see the future here </c:v>
                </c:pt>
                <c:pt idx="2">
                  <c:v>I want to join my family abroad </c:v>
                </c:pt>
                <c:pt idx="3">
                  <c:v>I want to study abroad </c:v>
                </c:pt>
                <c:pt idx="4">
                  <c:v>I want to find a job, unemployment is too big here </c:v>
                </c:pt>
                <c:pt idx="5">
                  <c:v>I want to learn the language </c:v>
                </c:pt>
                <c:pt idx="6">
                  <c:v>My friend go abroad, I will go with them </c:v>
                </c:pt>
                <c:pt idx="7">
                  <c:v>I want to know the world better and get a new experience </c:v>
                </c:pt>
                <c:pt idx="8">
                  <c:v>Abroad we can earn more than here</c:v>
                </c:pt>
                <c:pt idx="9">
                  <c:v>My parents have bank credit; I have to help with payments</c:v>
                </c:pt>
                <c:pt idx="10">
                  <c:v>With salary that I will get I will support a family and afford more </c:v>
                </c:pt>
                <c:pt idx="11">
                  <c:v>Social guarantees in abroad are better  than here </c:v>
                </c:pt>
                <c:pt idx="12">
                  <c:v>Living conditions are better in abroad than here </c:v>
                </c:pt>
                <c:pt idx="13">
                  <c:v>Social politic is more supportive in abroad than here</c:v>
                </c:pt>
              </c:strCache>
            </c:strRef>
          </c:cat>
          <c:val>
            <c:numRef>
              <c:f>[ingridai1.xlsx]Sheet1!$G$129:$G$142</c:f>
              <c:numCache>
                <c:formatCode>0%</c:formatCode>
                <c:ptCount val="14"/>
                <c:pt idx="0">
                  <c:v>0.21311475409836067</c:v>
                </c:pt>
                <c:pt idx="1">
                  <c:v>0.42622950819672134</c:v>
                </c:pt>
                <c:pt idx="2">
                  <c:v>1.6393442622950821E-2</c:v>
                </c:pt>
                <c:pt idx="3">
                  <c:v>0.37704918032786894</c:v>
                </c:pt>
                <c:pt idx="4">
                  <c:v>0.34426229508196726</c:v>
                </c:pt>
                <c:pt idx="5">
                  <c:v>0.49180327868852458</c:v>
                </c:pt>
                <c:pt idx="6">
                  <c:v>0.11475409836065574</c:v>
                </c:pt>
                <c:pt idx="7">
                  <c:v>0.50819672131147542</c:v>
                </c:pt>
                <c:pt idx="8">
                  <c:v>0.3606557377049181</c:v>
                </c:pt>
                <c:pt idx="9">
                  <c:v>4.9180327868852465E-2</c:v>
                </c:pt>
                <c:pt idx="10">
                  <c:v>0.1475409836065574</c:v>
                </c:pt>
                <c:pt idx="11">
                  <c:v>0.18032786885245905</c:v>
                </c:pt>
                <c:pt idx="12">
                  <c:v>0.26229508196721318</c:v>
                </c:pt>
                <c:pt idx="13">
                  <c:v>0.19672131147540986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227840"/>
        <c:axId val="72233728"/>
        <c:axId val="0"/>
      </c:bar3DChart>
      <c:catAx>
        <c:axId val="72227840"/>
        <c:scaling>
          <c:orientation val="minMax"/>
        </c:scaling>
        <c:delete val="0"/>
        <c:axPos val="b"/>
        <c:majorTickMark val="out"/>
        <c:minorTickMark val="none"/>
        <c:tickLblPos val="nextTo"/>
        <c:crossAx val="72233728"/>
        <c:crosses val="autoZero"/>
        <c:auto val="1"/>
        <c:lblAlgn val="ctr"/>
        <c:lblOffset val="100"/>
        <c:noMultiLvlLbl val="0"/>
      </c:catAx>
      <c:valAx>
        <c:axId val="72233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227840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endParaRPr lang="lv-LV"/>
          </a:p>
        </c:rich>
      </c:tx>
      <c:layout>
        <c:manualLayout>
          <c:xMode val="edge"/>
          <c:yMode val="edge"/>
          <c:x val="0.29887849956255469"/>
          <c:y val="3.932813912871140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1171789010245E-2"/>
          <c:y val="9.4268554972295124E-2"/>
          <c:w val="0.90838497090037662"/>
          <c:h val="0.4494214056576261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Sheet1!$E$218:$E$234</c:f>
              <c:strCache>
                <c:ptCount val="17"/>
                <c:pt idx="0">
                  <c:v>I am patriot of my country </c:v>
                </c:pt>
                <c:pt idx="1">
                  <c:v>I cannot imagine living and working in other country </c:v>
                </c:pt>
                <c:pt idx="2">
                  <c:v>My parents/relatives have their own business; job for me is guaranteed </c:v>
                </c:pt>
                <c:pt idx="3">
                  <c:v>I will start my own business </c:v>
                </c:pt>
                <c:pt idx="4">
                  <c:v>It is not a problem for young people to find a job </c:v>
                </c:pt>
                <c:pt idx="5">
                  <c:v>Living conditions are good enough here </c:v>
                </c:pt>
                <c:pt idx="6">
                  <c:v>All my family and relatives are here </c:v>
                </c:pt>
                <c:pt idx="7">
                  <c:v>All my friends are here </c:v>
                </c:pt>
                <c:pt idx="8">
                  <c:v>I have to help/ support my parents here </c:v>
                </c:pt>
                <c:pt idx="9">
                  <c:v>My parents do not let me to go away from here  </c:v>
                </c:pt>
                <c:pt idx="10">
                  <c:v>I have heard a lot of negative information about experience and life in emigration </c:v>
                </c:pt>
                <c:pt idx="11">
                  <c:v>I do not want to be/ to feel as migrant worker or second class person in abroad </c:v>
                </c:pt>
                <c:pt idx="12">
                  <c:v> I do not want to change anything in my life; I am OK here </c:v>
                </c:pt>
                <c:pt idx="13">
                  <c:v>I am insusceptible </c:v>
                </c:pt>
                <c:pt idx="14">
                  <c:v>I do not know the foreign languages well enough </c:v>
                </c:pt>
                <c:pt idx="15">
                  <c:v>I afraid difficulties that I will face to </c:v>
                </c:pt>
                <c:pt idx="16">
                  <c:v>Because of love </c:v>
                </c:pt>
              </c:strCache>
            </c:strRef>
          </c:cat>
          <c:val>
            <c:numRef>
              <c:f>Sheet1!$G$218:$G$234</c:f>
              <c:numCache>
                <c:formatCode>0%</c:formatCode>
                <c:ptCount val="17"/>
                <c:pt idx="0">
                  <c:v>0.34</c:v>
                </c:pt>
                <c:pt idx="1">
                  <c:v>0.26</c:v>
                </c:pt>
                <c:pt idx="2">
                  <c:v>2.8571428571428571E-2</c:v>
                </c:pt>
                <c:pt idx="3">
                  <c:v>0.2</c:v>
                </c:pt>
                <c:pt idx="4">
                  <c:v>5.7142857142857141E-2</c:v>
                </c:pt>
                <c:pt idx="5">
                  <c:v>0.2</c:v>
                </c:pt>
                <c:pt idx="6">
                  <c:v>0.54285714285714282</c:v>
                </c:pt>
                <c:pt idx="7">
                  <c:v>0.45714285714285713</c:v>
                </c:pt>
                <c:pt idx="8">
                  <c:v>0.17142857142857143</c:v>
                </c:pt>
                <c:pt idx="9">
                  <c:v>8.5714285714285715E-2</c:v>
                </c:pt>
                <c:pt idx="10">
                  <c:v>0.14285714285714285</c:v>
                </c:pt>
                <c:pt idx="11">
                  <c:v>0.2857142857142857</c:v>
                </c:pt>
                <c:pt idx="12">
                  <c:v>0.25714285714285712</c:v>
                </c:pt>
                <c:pt idx="13">
                  <c:v>0</c:v>
                </c:pt>
                <c:pt idx="14">
                  <c:v>0</c:v>
                </c:pt>
                <c:pt idx="15">
                  <c:v>2.8571428571428571E-2</c:v>
                </c:pt>
                <c:pt idx="16">
                  <c:v>5.7142857142857141E-2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291840"/>
        <c:axId val="72293376"/>
        <c:axId val="0"/>
      </c:bar3DChart>
      <c:catAx>
        <c:axId val="72291840"/>
        <c:scaling>
          <c:orientation val="minMax"/>
        </c:scaling>
        <c:delete val="0"/>
        <c:axPos val="b"/>
        <c:majorTickMark val="out"/>
        <c:minorTickMark val="none"/>
        <c:tickLblPos val="nextTo"/>
        <c:crossAx val="72293376"/>
        <c:crosses val="autoZero"/>
        <c:auto val="1"/>
        <c:lblAlgn val="ctr"/>
        <c:lblOffset val="100"/>
        <c:noMultiLvlLbl val="0"/>
      </c:catAx>
      <c:valAx>
        <c:axId val="722933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29184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rgbClr val="FF0000"/>
          </a:solidFill>
          <a:latin typeface="+mn-lt"/>
          <a:ea typeface="+mn-ea"/>
          <a:cs typeface="+mn-cs"/>
        </a:defRPr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[ingridai1.xlsx]Sheet1!$E$164:$E$178</c:f>
              <c:strCache>
                <c:ptCount val="15"/>
                <c:pt idx="0">
                  <c:v>RC </c:v>
                </c:pt>
                <c:pt idx="1">
                  <c:v>journalist</c:v>
                </c:pt>
                <c:pt idx="2">
                  <c:v>Law</c:v>
                </c:pt>
                <c:pt idx="3">
                  <c:v>business</c:v>
                </c:pt>
                <c:pt idx="4">
                  <c:v>basketball player</c:v>
                </c:pt>
                <c:pt idx="5">
                  <c:v>programmer</c:v>
                </c:pt>
                <c:pt idx="6">
                  <c:v>fashion designer</c:v>
                </c:pt>
                <c:pt idx="7">
                  <c:v>architect</c:v>
                </c:pt>
                <c:pt idx="8">
                  <c:v>medicine</c:v>
                </c:pt>
                <c:pt idx="9">
                  <c:v>teacher</c:v>
                </c:pt>
                <c:pt idx="10">
                  <c:v>economist</c:v>
                </c:pt>
                <c:pt idx="11">
                  <c:v>securuty</c:v>
                </c:pt>
                <c:pt idx="12">
                  <c:v>taxi driver</c:v>
                </c:pt>
                <c:pt idx="13">
                  <c:v>job in my speciality</c:v>
                </c:pt>
                <c:pt idx="14">
                  <c:v>I don't know</c:v>
                </c:pt>
              </c:strCache>
            </c:strRef>
          </c:cat>
          <c:val>
            <c:numRef>
              <c:f>[ingridai1.xlsx]Sheet1!$G$164:$G$178</c:f>
              <c:numCache>
                <c:formatCode>0%</c:formatCode>
                <c:ptCount val="15"/>
                <c:pt idx="0">
                  <c:v>1.6393442622950821E-2</c:v>
                </c:pt>
                <c:pt idx="1">
                  <c:v>1.6393442622950821E-2</c:v>
                </c:pt>
                <c:pt idx="2">
                  <c:v>1.6393442622950821E-2</c:v>
                </c:pt>
                <c:pt idx="3">
                  <c:v>3.2786885245901641E-2</c:v>
                </c:pt>
                <c:pt idx="4">
                  <c:v>1.6393442622950821E-2</c:v>
                </c:pt>
                <c:pt idx="5">
                  <c:v>1.6393442622950821E-2</c:v>
                </c:pt>
                <c:pt idx="6">
                  <c:v>1.6393442622950821E-2</c:v>
                </c:pt>
                <c:pt idx="7">
                  <c:v>1.6393442622950821E-2</c:v>
                </c:pt>
                <c:pt idx="8">
                  <c:v>1.6393442622950821E-2</c:v>
                </c:pt>
                <c:pt idx="9">
                  <c:v>1.6393442622950821E-2</c:v>
                </c:pt>
                <c:pt idx="10">
                  <c:v>1.6393442622950821E-2</c:v>
                </c:pt>
                <c:pt idx="11">
                  <c:v>1.6393442622950821E-2</c:v>
                </c:pt>
                <c:pt idx="12">
                  <c:v>1.6393442622950821E-2</c:v>
                </c:pt>
                <c:pt idx="13">
                  <c:v>1.6393442622950821E-2</c:v>
                </c:pt>
                <c:pt idx="14">
                  <c:v>1.6393442622950821E-2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321280"/>
        <c:axId val="72355840"/>
        <c:axId val="0"/>
      </c:bar3DChart>
      <c:catAx>
        <c:axId val="72321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2355840"/>
        <c:crosses val="autoZero"/>
        <c:auto val="1"/>
        <c:lblAlgn val="ctr"/>
        <c:lblOffset val="100"/>
        <c:noMultiLvlLbl val="0"/>
      </c:catAx>
      <c:valAx>
        <c:axId val="72355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32128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lv-LV" dirty="0"/>
          </a:p>
        </c:rich>
      </c:tx>
      <c:layout>
        <c:manualLayout>
          <c:xMode val="edge"/>
          <c:yMode val="edge"/>
          <c:x val="0.13815743215584295"/>
          <c:y val="2.5641025641025645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[ingridai1.xlsx]Sheet1!$E$183:$E$188</c:f>
              <c:strCache>
                <c:ptCount val="6"/>
                <c:pt idx="0">
                  <c:v>1. less than a year </c:v>
                </c:pt>
                <c:pt idx="1">
                  <c:v>2. 1-2 years </c:v>
                </c:pt>
                <c:pt idx="2">
                  <c:v>3. 2-5 years </c:v>
                </c:pt>
                <c:pt idx="3">
                  <c:v>4. more than 5 years </c:v>
                </c:pt>
                <c:pt idx="4">
                  <c:v>5. definitive </c:v>
                </c:pt>
                <c:pt idx="5">
                  <c:v>6. study time </c:v>
                </c:pt>
              </c:strCache>
            </c:strRef>
          </c:cat>
          <c:val>
            <c:numRef>
              <c:f>[ingridai1.xlsx]Sheet1!$G$183:$G$188</c:f>
              <c:numCache>
                <c:formatCode>0%</c:formatCode>
                <c:ptCount val="6"/>
                <c:pt idx="0">
                  <c:v>0.16393442622950818</c:v>
                </c:pt>
                <c:pt idx="1">
                  <c:v>0.21311475409836067</c:v>
                </c:pt>
                <c:pt idx="2">
                  <c:v>0.29508196721311486</c:v>
                </c:pt>
                <c:pt idx="3">
                  <c:v>0.16393442622950818</c:v>
                </c:pt>
                <c:pt idx="4">
                  <c:v>0.11475409836065574</c:v>
                </c:pt>
                <c:pt idx="5">
                  <c:v>1.6393442622950821E-2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401664"/>
        <c:axId val="72403200"/>
        <c:axId val="0"/>
      </c:bar3DChart>
      <c:catAx>
        <c:axId val="72401664"/>
        <c:scaling>
          <c:orientation val="minMax"/>
        </c:scaling>
        <c:delete val="0"/>
        <c:axPos val="b"/>
        <c:majorTickMark val="out"/>
        <c:minorTickMark val="none"/>
        <c:tickLblPos val="nextTo"/>
        <c:crossAx val="72403200"/>
        <c:crosses val="autoZero"/>
        <c:auto val="1"/>
        <c:lblAlgn val="ctr"/>
        <c:lblOffset val="100"/>
        <c:noMultiLvlLbl val="0"/>
      </c:catAx>
      <c:valAx>
        <c:axId val="72403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401664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r>
              <a:rPr lang="lv-LV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13. </a:t>
            </a:r>
            <a:r>
              <a:rPr lang="lv-LV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</a:t>
            </a:r>
            <a:r>
              <a:rPr lang="lv-LV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you</a:t>
            </a:r>
            <a:r>
              <a:rPr lang="lv-LV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have</a:t>
            </a:r>
            <a:r>
              <a:rPr lang="lv-LV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any</a:t>
            </a:r>
            <a:r>
              <a:rPr lang="lv-LV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family</a:t>
            </a:r>
            <a:r>
              <a:rPr lang="lv-LV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members</a:t>
            </a:r>
            <a:r>
              <a:rPr lang="lv-LV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</a:t>
            </a:r>
            <a:r>
              <a:rPr lang="lv-LV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friends</a:t>
            </a:r>
            <a:r>
              <a:rPr lang="lv-LV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</a:t>
            </a:r>
            <a:r>
              <a:rPr lang="lv-LV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acquaintances</a:t>
            </a:r>
            <a:r>
              <a:rPr lang="lv-LV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that</a:t>
            </a:r>
            <a:r>
              <a:rPr lang="lv-LV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have</a:t>
            </a:r>
            <a:r>
              <a:rPr lang="lv-LV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emigrated</a:t>
            </a:r>
            <a:r>
              <a:rPr lang="lv-LV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lv-LV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c:rich>
      </c:tx>
      <c:layout>
        <c:manualLayout>
          <c:xMode val="edge"/>
          <c:yMode val="edge"/>
          <c:x val="0.1016835395575553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[ingridai1.xlsx]Sheet1!$E$192:$E$193</c:f>
              <c:strCache>
                <c:ptCount val="2"/>
                <c:pt idx="0">
                  <c:v>⁯  YES</c:v>
                </c:pt>
                <c:pt idx="1">
                  <c:v>NO</c:v>
                </c:pt>
              </c:strCache>
            </c:strRef>
          </c:cat>
          <c:val>
            <c:numRef>
              <c:f>[ingridai1.xlsx]Sheet1!$G$192:$G$193</c:f>
              <c:numCache>
                <c:formatCode>0%</c:formatCode>
                <c:ptCount val="2"/>
                <c:pt idx="0">
                  <c:v>0.4754098360655738</c:v>
                </c:pt>
                <c:pt idx="1">
                  <c:v>0.34426229508196726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572928"/>
        <c:axId val="72574464"/>
        <c:axId val="0"/>
      </c:bar3DChart>
      <c:catAx>
        <c:axId val="72572928"/>
        <c:scaling>
          <c:orientation val="minMax"/>
        </c:scaling>
        <c:delete val="0"/>
        <c:axPos val="b"/>
        <c:majorTickMark val="out"/>
        <c:minorTickMark val="none"/>
        <c:tickLblPos val="nextTo"/>
        <c:crossAx val="72574464"/>
        <c:crosses val="autoZero"/>
        <c:auto val="1"/>
        <c:lblAlgn val="ctr"/>
        <c:lblOffset val="100"/>
        <c:noMultiLvlLbl val="0"/>
      </c:catAx>
      <c:valAx>
        <c:axId val="72574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57292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pPr>
            <a:r>
              <a:rPr lang="lv-LV">
                <a:solidFill>
                  <a:schemeClr val="accent6">
                    <a:lumMod val="60000"/>
                    <a:lumOff val="40000"/>
                  </a:schemeClr>
                </a:solidFill>
              </a:rPr>
              <a:t>If yes, who?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06755288467988"/>
          <c:y val="0.15204704090826673"/>
          <c:w val="0.84986089685978372"/>
          <c:h val="0.55189323532635493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[ingridai1.xlsx]Sheet1!$E$197:$E$204</c:f>
              <c:strCache>
                <c:ptCount val="8"/>
                <c:pt idx="0">
                  <c:v>a) Father </c:v>
                </c:pt>
                <c:pt idx="1">
                  <c:v>b) Mother </c:v>
                </c:pt>
                <c:pt idx="2">
                  <c:v>c)  Grandparents </c:v>
                </c:pt>
                <c:pt idx="3">
                  <c:v>d) Siblings(sister/brother) </c:v>
                </c:pt>
                <c:pt idx="4">
                  <c:v>e)  Aunt/uncle </c:v>
                </c:pt>
                <c:pt idx="5">
                  <c:v> f) Friends</c:v>
                </c:pt>
                <c:pt idx="6">
                  <c:v>g)    Neighbours </c:v>
                </c:pt>
                <c:pt idx="7">
                  <c:v>h)  cousin</c:v>
                </c:pt>
              </c:strCache>
            </c:strRef>
          </c:cat>
          <c:val>
            <c:numRef>
              <c:f>[ingridai1.xlsx]Sheet1!$G$197:$G$204</c:f>
              <c:numCache>
                <c:formatCode>0%</c:formatCode>
                <c:ptCount val="8"/>
                <c:pt idx="0">
                  <c:v>0.27586206896551735</c:v>
                </c:pt>
                <c:pt idx="1">
                  <c:v>6.8965517241379309E-2</c:v>
                </c:pt>
                <c:pt idx="2">
                  <c:v>0</c:v>
                </c:pt>
                <c:pt idx="3">
                  <c:v>0.24137931034482762</c:v>
                </c:pt>
                <c:pt idx="4">
                  <c:v>0.65517241379310365</c:v>
                </c:pt>
                <c:pt idx="5">
                  <c:v>0.65517241379310365</c:v>
                </c:pt>
                <c:pt idx="6">
                  <c:v>0.10344827586206895</c:v>
                </c:pt>
                <c:pt idx="7">
                  <c:v>6.8965517241379309E-2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689536"/>
        <c:axId val="72691072"/>
        <c:axId val="0"/>
      </c:bar3DChart>
      <c:catAx>
        <c:axId val="72689536"/>
        <c:scaling>
          <c:orientation val="minMax"/>
        </c:scaling>
        <c:delete val="0"/>
        <c:axPos val="b"/>
        <c:majorTickMark val="out"/>
        <c:minorTickMark val="none"/>
        <c:tickLblPos val="nextTo"/>
        <c:crossAx val="72691072"/>
        <c:crosses val="autoZero"/>
        <c:auto val="1"/>
        <c:lblAlgn val="ctr"/>
        <c:lblOffset val="100"/>
        <c:noMultiLvlLbl val="0"/>
      </c:catAx>
      <c:valAx>
        <c:axId val="726910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68953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lv-LV" sz="1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[ingridai1.xlsx]Sheet1!$E$208:$E$210</c:f>
              <c:strCache>
                <c:ptCount val="3"/>
                <c:pt idx="0">
                  <c:v>I can learn languages </c:v>
                </c:pt>
                <c:pt idx="1">
                  <c:v>It is good experiece</c:v>
                </c:pt>
                <c:pt idx="2">
                  <c:v>Person, who is not agree with social politic in this country and don't want to pay for studies</c:v>
                </c:pt>
              </c:strCache>
            </c:strRef>
          </c:cat>
          <c:val>
            <c:numRef>
              <c:f>[ingridai1.xlsx]Sheet1!$G$208:$G$210</c:f>
              <c:numCache>
                <c:formatCode>0%</c:formatCode>
                <c:ptCount val="3"/>
                <c:pt idx="0">
                  <c:v>3.4482758620689655E-2</c:v>
                </c:pt>
                <c:pt idx="1">
                  <c:v>3.4482758620689655E-2</c:v>
                </c:pt>
                <c:pt idx="2">
                  <c:v>3.4482758620689655E-2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175040"/>
        <c:axId val="75176576"/>
        <c:axId val="0"/>
      </c:bar3DChart>
      <c:catAx>
        <c:axId val="75175040"/>
        <c:scaling>
          <c:orientation val="minMax"/>
        </c:scaling>
        <c:delete val="0"/>
        <c:axPos val="b"/>
        <c:majorTickMark val="out"/>
        <c:minorTickMark val="none"/>
        <c:tickLblPos val="nextTo"/>
        <c:crossAx val="75176576"/>
        <c:crosses val="autoZero"/>
        <c:auto val="1"/>
        <c:lblAlgn val="ctr"/>
        <c:lblOffset val="100"/>
        <c:noMultiLvlLbl val="0"/>
      </c:catAx>
      <c:valAx>
        <c:axId val="75176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517504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27237048645618328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[ingridai1.xlsx]Sheet1!$E$214</c:f>
              <c:strCache>
                <c:ptCount val="1"/>
                <c:pt idx="0">
                  <c:v> NO </c:v>
                </c:pt>
              </c:strCache>
            </c:strRef>
          </c:tx>
          <c:invertIfNegative val="0"/>
          <c:val>
            <c:numRef>
              <c:f>[ingridai1.xlsx]Sheet1!$G$214</c:f>
              <c:numCache>
                <c:formatCode>0%</c:formatCode>
                <c:ptCount val="1"/>
                <c:pt idx="0">
                  <c:v>0.36000000000000004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218304"/>
        <c:axId val="75220096"/>
        <c:axId val="0"/>
      </c:bar3DChart>
      <c:catAx>
        <c:axId val="75218304"/>
        <c:scaling>
          <c:orientation val="minMax"/>
        </c:scaling>
        <c:delete val="1"/>
        <c:axPos val="b"/>
        <c:majorTickMark val="out"/>
        <c:minorTickMark val="none"/>
        <c:tickLblPos val="none"/>
        <c:crossAx val="75220096"/>
        <c:crosses val="autoZero"/>
        <c:auto val="1"/>
        <c:lblAlgn val="ctr"/>
        <c:lblOffset val="100"/>
        <c:noMultiLvlLbl val="0"/>
      </c:catAx>
      <c:valAx>
        <c:axId val="752200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5218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891025203838397E-2"/>
          <c:y val="3.4686600410096122E-2"/>
          <c:w val="0.86943458734324863"/>
          <c:h val="0.8120640383241063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[ingridai1.xlsx]Sheet1!$E$13:$E$14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[ingridai1.xlsx]Sheet1!$G$13:$G$14</c:f>
              <c:numCache>
                <c:formatCode>0%</c:formatCode>
                <c:ptCount val="2"/>
                <c:pt idx="0">
                  <c:v>0.51041666666666641</c:v>
                </c:pt>
                <c:pt idx="1">
                  <c:v>0.48958333333333331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647232"/>
        <c:axId val="29648768"/>
        <c:axId val="0"/>
      </c:bar3DChart>
      <c:catAx>
        <c:axId val="29647232"/>
        <c:scaling>
          <c:orientation val="minMax"/>
        </c:scaling>
        <c:delete val="0"/>
        <c:axPos val="b"/>
        <c:majorTickMark val="out"/>
        <c:minorTickMark val="none"/>
        <c:tickLblPos val="nextTo"/>
        <c:crossAx val="29648768"/>
        <c:crosses val="autoZero"/>
        <c:auto val="1"/>
        <c:lblAlgn val="ctr"/>
        <c:lblOffset val="100"/>
        <c:noMultiLvlLbl val="0"/>
      </c:catAx>
      <c:valAx>
        <c:axId val="29648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647232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lv-LV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[ingridai1.xlsx]Sheet1!$E$218:$E$234</c:f>
              <c:strCache>
                <c:ptCount val="17"/>
                <c:pt idx="0">
                  <c:v>I am patriot of my country </c:v>
                </c:pt>
                <c:pt idx="1">
                  <c:v>I cannot imagine living and working in other country </c:v>
                </c:pt>
                <c:pt idx="2">
                  <c:v>My parents/relatives have their own business; job for me is guaranteed </c:v>
                </c:pt>
                <c:pt idx="3">
                  <c:v>I will start my own business </c:v>
                </c:pt>
                <c:pt idx="4">
                  <c:v>It is not a problem for young people to find a job </c:v>
                </c:pt>
                <c:pt idx="5">
                  <c:v>Living conditions are good enough here </c:v>
                </c:pt>
                <c:pt idx="6">
                  <c:v>All my family and relatives are here </c:v>
                </c:pt>
                <c:pt idx="7">
                  <c:v>All my friends are here </c:v>
                </c:pt>
                <c:pt idx="8">
                  <c:v>I have to help/ support my parents here </c:v>
                </c:pt>
                <c:pt idx="9">
                  <c:v>My parents do not let me to go away from here  </c:v>
                </c:pt>
                <c:pt idx="10">
                  <c:v>I have heard a lot of negative information about experience and life in emigration </c:v>
                </c:pt>
                <c:pt idx="11">
                  <c:v>I do not want to be/ to feel as migrant worker or second class person in abroad </c:v>
                </c:pt>
                <c:pt idx="12">
                  <c:v> I do not want to change anything in my life; I am OK here </c:v>
                </c:pt>
                <c:pt idx="13">
                  <c:v>I am insusceptible </c:v>
                </c:pt>
                <c:pt idx="14">
                  <c:v>I do not know the foreign languages well enough </c:v>
                </c:pt>
                <c:pt idx="15">
                  <c:v>I afraid difficulties that I will face to </c:v>
                </c:pt>
                <c:pt idx="16">
                  <c:v>Because of love </c:v>
                </c:pt>
              </c:strCache>
            </c:strRef>
          </c:cat>
          <c:val>
            <c:numRef>
              <c:f>[ingridai1.xlsx]Sheet1!$G$218:$G$234</c:f>
              <c:numCache>
                <c:formatCode>0%</c:formatCode>
                <c:ptCount val="17"/>
                <c:pt idx="0">
                  <c:v>0.34</c:v>
                </c:pt>
                <c:pt idx="1">
                  <c:v>0.26</c:v>
                </c:pt>
                <c:pt idx="2">
                  <c:v>2.8571428571428574E-2</c:v>
                </c:pt>
                <c:pt idx="3">
                  <c:v>0.2</c:v>
                </c:pt>
                <c:pt idx="4">
                  <c:v>5.7142857142857141E-2</c:v>
                </c:pt>
                <c:pt idx="5">
                  <c:v>0.2</c:v>
                </c:pt>
                <c:pt idx="6">
                  <c:v>0.5428571428571427</c:v>
                </c:pt>
                <c:pt idx="7">
                  <c:v>0.45714285714285724</c:v>
                </c:pt>
                <c:pt idx="8">
                  <c:v>0.1714285714285714</c:v>
                </c:pt>
                <c:pt idx="9">
                  <c:v>8.5714285714285715E-2</c:v>
                </c:pt>
                <c:pt idx="10">
                  <c:v>0.1428571428571429</c:v>
                </c:pt>
                <c:pt idx="11">
                  <c:v>0.28571428571428581</c:v>
                </c:pt>
                <c:pt idx="12">
                  <c:v>0.25714285714285717</c:v>
                </c:pt>
                <c:pt idx="13">
                  <c:v>0</c:v>
                </c:pt>
                <c:pt idx="14">
                  <c:v>0</c:v>
                </c:pt>
                <c:pt idx="15">
                  <c:v>2.8571428571428574E-2</c:v>
                </c:pt>
                <c:pt idx="16">
                  <c:v>5.7142857142857141E-2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825472"/>
        <c:axId val="72860032"/>
        <c:axId val="0"/>
      </c:bar3DChart>
      <c:catAx>
        <c:axId val="72825472"/>
        <c:scaling>
          <c:orientation val="minMax"/>
        </c:scaling>
        <c:delete val="0"/>
        <c:axPos val="b"/>
        <c:majorTickMark val="out"/>
        <c:minorTickMark val="none"/>
        <c:tickLblPos val="nextTo"/>
        <c:crossAx val="72860032"/>
        <c:crosses val="autoZero"/>
        <c:auto val="1"/>
        <c:lblAlgn val="ctr"/>
        <c:lblOffset val="100"/>
        <c:noMultiLvlLbl val="0"/>
      </c:catAx>
      <c:valAx>
        <c:axId val="72860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8254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lv-LV">
                <a:solidFill>
                  <a:srgbClr val="0070C0"/>
                </a:solidFill>
              </a:rPr>
              <a:t>11.a If yes, who?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[ingridai1.xlsx]Sheet1!$E$243:$E$250</c:f>
              <c:strCache>
                <c:ptCount val="8"/>
                <c:pt idx="0">
                  <c:v>a) Father</c:v>
                </c:pt>
                <c:pt idx="1">
                  <c:v>b) Mother </c:v>
                </c:pt>
                <c:pt idx="2">
                  <c:v>c) Grandparents </c:v>
                </c:pt>
                <c:pt idx="3">
                  <c:v>d) Siblings(sister/brother) </c:v>
                </c:pt>
                <c:pt idx="4">
                  <c:v>e) Aunt/uncle </c:v>
                </c:pt>
                <c:pt idx="5">
                  <c:v>f) Friends </c:v>
                </c:pt>
                <c:pt idx="6">
                  <c:v>g) Neighbours </c:v>
                </c:pt>
                <c:pt idx="7">
                  <c:v>h) cousins </c:v>
                </c:pt>
              </c:strCache>
            </c:strRef>
          </c:cat>
          <c:val>
            <c:numRef>
              <c:f>[ingridai1.xlsx]Sheet1!$G$243:$G$250</c:f>
              <c:numCache>
                <c:formatCode>0%</c:formatCode>
                <c:ptCount val="8"/>
                <c:pt idx="0">
                  <c:v>2.8571428571428574E-2</c:v>
                </c:pt>
                <c:pt idx="1">
                  <c:v>5.7142857142857141E-2</c:v>
                </c:pt>
                <c:pt idx="2">
                  <c:v>2.8571428571428574E-2</c:v>
                </c:pt>
                <c:pt idx="3">
                  <c:v>0.1428571428571429</c:v>
                </c:pt>
                <c:pt idx="4">
                  <c:v>0.1428571428571429</c:v>
                </c:pt>
                <c:pt idx="5">
                  <c:v>0.2</c:v>
                </c:pt>
                <c:pt idx="6">
                  <c:v>5.7142857142857141E-2</c:v>
                </c:pt>
                <c:pt idx="7">
                  <c:v>8.5714285714285715E-2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879104"/>
        <c:axId val="72905472"/>
        <c:axId val="0"/>
      </c:bar3DChart>
      <c:catAx>
        <c:axId val="72879104"/>
        <c:scaling>
          <c:orientation val="minMax"/>
        </c:scaling>
        <c:delete val="0"/>
        <c:axPos val="b"/>
        <c:majorTickMark val="out"/>
        <c:minorTickMark val="none"/>
        <c:tickLblPos val="nextTo"/>
        <c:crossAx val="72905472"/>
        <c:crosses val="autoZero"/>
        <c:auto val="1"/>
        <c:lblAlgn val="ctr"/>
        <c:lblOffset val="100"/>
        <c:noMultiLvlLbl val="0"/>
      </c:catAx>
      <c:valAx>
        <c:axId val="729054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879104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lv-LV" dirty="0">
                <a:solidFill>
                  <a:srgbClr val="0070C0"/>
                </a:solidFill>
              </a:rPr>
              <a:t>11. </a:t>
            </a:r>
            <a:r>
              <a:rPr lang="lv-LV" dirty="0" err="1">
                <a:solidFill>
                  <a:srgbClr val="0070C0"/>
                </a:solidFill>
              </a:rPr>
              <a:t>Do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you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have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any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family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members</a:t>
            </a:r>
            <a:r>
              <a:rPr lang="lv-LV" dirty="0">
                <a:solidFill>
                  <a:srgbClr val="0070C0"/>
                </a:solidFill>
              </a:rPr>
              <a:t>/</a:t>
            </a:r>
            <a:r>
              <a:rPr lang="lv-LV" dirty="0" err="1">
                <a:solidFill>
                  <a:srgbClr val="0070C0"/>
                </a:solidFill>
              </a:rPr>
              <a:t>friends</a:t>
            </a:r>
            <a:r>
              <a:rPr lang="lv-LV" dirty="0">
                <a:solidFill>
                  <a:srgbClr val="0070C0"/>
                </a:solidFill>
              </a:rPr>
              <a:t>/ </a:t>
            </a:r>
            <a:r>
              <a:rPr lang="lv-LV" dirty="0" err="1">
                <a:solidFill>
                  <a:srgbClr val="0070C0"/>
                </a:solidFill>
              </a:rPr>
              <a:t>acquaintances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that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have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emigrated</a:t>
            </a:r>
            <a:r>
              <a:rPr lang="lv-LV" dirty="0">
                <a:solidFill>
                  <a:srgbClr val="0070C0"/>
                </a:solidFill>
              </a:rPr>
              <a:t>?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[ingridai1.xlsx]Sheet1!$E$238:$E$239</c:f>
              <c:strCache>
                <c:ptCount val="2"/>
                <c:pt idx="0">
                  <c:v> YES          ⁯ </c:v>
                </c:pt>
                <c:pt idx="1">
                  <c:v>NO</c:v>
                </c:pt>
              </c:strCache>
            </c:strRef>
          </c:cat>
          <c:val>
            <c:numRef>
              <c:f>[ingridai1.xlsx]Sheet1!$G$238:$G$239</c:f>
              <c:numCache>
                <c:formatCode>0%</c:formatCode>
                <c:ptCount val="2"/>
                <c:pt idx="0">
                  <c:v>0.57142857142857162</c:v>
                </c:pt>
                <c:pt idx="1">
                  <c:v>0.42857142857142855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959104"/>
        <c:axId val="72960640"/>
        <c:axId val="0"/>
      </c:bar3DChart>
      <c:catAx>
        <c:axId val="72959104"/>
        <c:scaling>
          <c:orientation val="minMax"/>
        </c:scaling>
        <c:delete val="0"/>
        <c:axPos val="b"/>
        <c:majorTickMark val="out"/>
        <c:minorTickMark val="none"/>
        <c:tickLblPos val="nextTo"/>
        <c:crossAx val="72960640"/>
        <c:crosses val="autoZero"/>
        <c:auto val="1"/>
        <c:lblAlgn val="ctr"/>
        <c:lblOffset val="100"/>
        <c:noMultiLvlLbl val="0"/>
      </c:catAx>
      <c:valAx>
        <c:axId val="729606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959104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en-US" sz="1800" dirty="0"/>
          </a:p>
        </c:rich>
      </c:tx>
      <c:layout>
        <c:manualLayout>
          <c:xMode val="edge"/>
          <c:yMode val="edge"/>
          <c:x val="7.7089238845144376E-2"/>
          <c:y val="6.4102564102564113E-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[ingridai1.xlsx]Sheet1!$E$254</c:f>
              <c:strCache>
                <c:ptCount val="1"/>
                <c:pt idx="0">
                  <c:v>I only want to emigrate.</c:v>
                </c:pt>
              </c:strCache>
            </c:strRef>
          </c:tx>
          <c:invertIfNegative val="0"/>
          <c:val>
            <c:numRef>
              <c:f>[ingridai1.xlsx]Sheet1!$G$254</c:f>
              <c:numCache>
                <c:formatCode>0%</c:formatCode>
                <c:ptCount val="1"/>
                <c:pt idx="0">
                  <c:v>2.8571428571428574E-2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995584"/>
        <c:axId val="72997120"/>
        <c:axId val="0"/>
      </c:bar3DChart>
      <c:catAx>
        <c:axId val="72995584"/>
        <c:scaling>
          <c:orientation val="minMax"/>
        </c:scaling>
        <c:delete val="1"/>
        <c:axPos val="b"/>
        <c:majorTickMark val="out"/>
        <c:minorTickMark val="none"/>
        <c:tickLblPos val="none"/>
        <c:crossAx val="72997120"/>
        <c:crosses val="autoZero"/>
        <c:auto val="1"/>
        <c:lblAlgn val="ctr"/>
        <c:lblOffset val="100"/>
        <c:noMultiLvlLbl val="0"/>
      </c:catAx>
      <c:valAx>
        <c:axId val="729971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995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180000"/>
                    <a:lumMod val="100000"/>
                  </a:schemeClr>
                </a:gs>
                <a:gs pos="40000">
                  <a:schemeClr val="accent1">
                    <a:tint val="60000"/>
                    <a:satMod val="130000"/>
                    <a:lumMod val="100000"/>
                  </a:schemeClr>
                </a:gs>
                <a:gs pos="100000">
                  <a:schemeClr val="accent1">
                    <a:tint val="96000"/>
                    <a:lumMod val="10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cat>
            <c:strRef>
              <c:f>Sheet1!$A$261:$A$268</c:f>
              <c:strCache>
                <c:ptCount val="8"/>
                <c:pt idx="0">
                  <c:v>State support for business people who can create new working places </c:v>
                </c:pt>
                <c:pt idx="1">
                  <c:v>Increase social guarantees for employees (Minimal salary e.g.) </c:v>
                </c:pt>
                <c:pt idx="2">
                  <c:v>Invest in development of countryside and agriculture, because people emigrate mostly from here. </c:v>
                </c:pt>
                <c:pt idx="3">
                  <c:v>State has to increase social guarantees for unemployed persons, poor persons (t.sk. benefits to unemployed, poor – amount and duration of them) </c:v>
                </c:pt>
                <c:pt idx="4">
                  <c:v>State has to support new families with special benefits, for example, in scope of taxes </c:v>
                </c:pt>
                <c:pt idx="5">
                  <c:v>State has to promote/encourage national identity and patriotism  </c:v>
                </c:pt>
                <c:pt idx="6">
                  <c:v>Emigration is not so important problem, it is not necessary to preclude</c:v>
                </c:pt>
                <c:pt idx="7">
                  <c:v>It is difficult to answer /N A </c:v>
                </c:pt>
              </c:strCache>
            </c:strRef>
          </c:cat>
          <c:val>
            <c:numRef>
              <c:f>Sheet1!$I$261:$I$268</c:f>
              <c:numCache>
                <c:formatCode>0%</c:formatCode>
                <c:ptCount val="8"/>
                <c:pt idx="0">
                  <c:v>0.45833333333333331</c:v>
                </c:pt>
                <c:pt idx="1">
                  <c:v>0.38541666666666669</c:v>
                </c:pt>
                <c:pt idx="2">
                  <c:v>0.22916666666666666</c:v>
                </c:pt>
                <c:pt idx="3">
                  <c:v>0.15625</c:v>
                </c:pt>
                <c:pt idx="4">
                  <c:v>0.25</c:v>
                </c:pt>
                <c:pt idx="5">
                  <c:v>0.15625</c:v>
                </c:pt>
                <c:pt idx="6">
                  <c:v>5.2083333333333336E-2</c:v>
                </c:pt>
                <c:pt idx="7">
                  <c:v>0.1875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39872"/>
        <c:axId val="73041408"/>
      </c:barChart>
      <c:catAx>
        <c:axId val="73039872"/>
        <c:scaling>
          <c:orientation val="minMax"/>
        </c:scaling>
        <c:delete val="0"/>
        <c:axPos val="b"/>
        <c:majorTickMark val="out"/>
        <c:minorTickMark val="none"/>
        <c:tickLblPos val="nextTo"/>
        <c:crossAx val="73041408"/>
        <c:crosses val="autoZero"/>
        <c:auto val="1"/>
        <c:lblAlgn val="ctr"/>
        <c:lblOffset val="100"/>
        <c:noMultiLvlLbl val="0"/>
      </c:catAx>
      <c:valAx>
        <c:axId val="73041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3039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500437445319344E-2"/>
          <c:y val="0"/>
          <c:w val="0.53888888888888897"/>
          <c:h val="0.89814814814814814"/>
        </c:manualLayout>
      </c:layout>
      <c:pieChart>
        <c:varyColors val="1"/>
        <c:ser>
          <c:idx val="0"/>
          <c:order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[ingridai1.xlsx]Sheet1!$E$321:$E$323</c:f>
              <c:strCache>
                <c:ptCount val="3"/>
                <c:pt idx="0">
                  <c:v> single </c:v>
                </c:pt>
                <c:pt idx="1">
                  <c:v> married </c:v>
                </c:pt>
                <c:pt idx="2">
                  <c:v> divorced</c:v>
                </c:pt>
              </c:strCache>
            </c:strRef>
          </c:cat>
          <c:val>
            <c:numRef>
              <c:f>[ingridai1.xlsx]Sheet1!$G$321:$G$323</c:f>
              <c:numCache>
                <c:formatCode>0%</c:formatCode>
                <c:ptCount val="3"/>
                <c:pt idx="0">
                  <c:v>0.4791666666666668</c:v>
                </c:pt>
                <c:pt idx="1">
                  <c:v>0.40625</c:v>
                </c:pt>
                <c:pt idx="2">
                  <c:v>7.2916666666666685E-2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[ingridai1.xlsx]Sheet1!$E$326:$E$331</c:f>
              <c:strCache>
                <c:ptCount val="6"/>
                <c:pt idx="0">
                  <c:v> hasn’t got </c:v>
                </c:pt>
                <c:pt idx="1">
                  <c:v> has got -  1 </c:v>
                </c:pt>
                <c:pt idx="2">
                  <c:v> has got  - 2</c:v>
                </c:pt>
                <c:pt idx="3">
                  <c:v>has got -  3 </c:v>
                </c:pt>
                <c:pt idx="4">
                  <c:v>has got - 4</c:v>
                </c:pt>
                <c:pt idx="5">
                  <c:v>has got -5 </c:v>
                </c:pt>
              </c:strCache>
            </c:strRef>
          </c:cat>
          <c:val>
            <c:numRef>
              <c:f>[ingridai1.xlsx]Sheet1!$G$326:$G$331</c:f>
              <c:numCache>
                <c:formatCode>0%</c:formatCode>
                <c:ptCount val="6"/>
                <c:pt idx="0">
                  <c:v>0.48958333333333331</c:v>
                </c:pt>
                <c:pt idx="1">
                  <c:v>9.3750000000000028E-2</c:v>
                </c:pt>
                <c:pt idx="2">
                  <c:v>0.19791666666666669</c:v>
                </c:pt>
                <c:pt idx="3">
                  <c:v>7.2916666666666685E-2</c:v>
                </c:pt>
                <c:pt idx="4">
                  <c:v>3.125E-2</c:v>
                </c:pt>
                <c:pt idx="5">
                  <c:v>8.3333333333333343E-2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[ingridai1.xlsx]Sheet1!$E$334:$E$340</c:f>
              <c:strCache>
                <c:ptCount val="7"/>
                <c:pt idx="0">
                  <c:v>18-20 </c:v>
                </c:pt>
                <c:pt idx="1">
                  <c:v>20-25 </c:v>
                </c:pt>
                <c:pt idx="2">
                  <c:v>25-30 </c:v>
                </c:pt>
                <c:pt idx="3">
                  <c:v>30-35</c:v>
                </c:pt>
                <c:pt idx="4">
                  <c:v>35-40 </c:v>
                </c:pt>
                <c:pt idx="5">
                  <c:v> 40-50 </c:v>
                </c:pt>
                <c:pt idx="6">
                  <c:v>50&gt;</c:v>
                </c:pt>
              </c:strCache>
            </c:strRef>
          </c:cat>
          <c:val>
            <c:numRef>
              <c:f>[ingridai1.xlsx]Sheet1!$G$334:$G$340</c:f>
              <c:numCache>
                <c:formatCode>0%</c:formatCode>
                <c:ptCount val="7"/>
                <c:pt idx="0">
                  <c:v>0.2916666666666668</c:v>
                </c:pt>
                <c:pt idx="1">
                  <c:v>0.32291666666666685</c:v>
                </c:pt>
                <c:pt idx="2">
                  <c:v>0.2604166666666668</c:v>
                </c:pt>
                <c:pt idx="3">
                  <c:v>0.10416666666666669</c:v>
                </c:pt>
                <c:pt idx="4">
                  <c:v>3.125E-2</c:v>
                </c:pt>
                <c:pt idx="5">
                  <c:v>1.0416666666666666E-2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5E-2"/>
          <c:y val="8.0081291921843101E-2"/>
          <c:w val="0.57560976752905901"/>
          <c:h val="0.89539297171186927"/>
        </c:manualLayout>
      </c:layout>
      <c:pieChart>
        <c:varyColors val="1"/>
        <c:ser>
          <c:idx val="0"/>
          <c:order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[ingridai1.xlsx]Sheet1!$E$343:$E$346</c:f>
              <c:strCache>
                <c:ptCount val="4"/>
                <c:pt idx="0">
                  <c:v>compulsory (9.)  </c:v>
                </c:pt>
                <c:pt idx="1">
                  <c:v>secondary (12.) </c:v>
                </c:pt>
                <c:pt idx="2">
                  <c:v>professional, college </c:v>
                </c:pt>
                <c:pt idx="3">
                  <c:v> high school(University) </c:v>
                </c:pt>
              </c:strCache>
            </c:strRef>
          </c:cat>
          <c:val>
            <c:numRef>
              <c:f>[ingridai1.xlsx]Sheet1!$G$343:$G$346</c:f>
              <c:numCache>
                <c:formatCode>0%</c:formatCode>
                <c:ptCount val="4"/>
                <c:pt idx="0">
                  <c:v>0.125</c:v>
                </c:pt>
                <c:pt idx="1">
                  <c:v>0.36458333333333331</c:v>
                </c:pt>
                <c:pt idx="2">
                  <c:v>0.30208333333333331</c:v>
                </c:pt>
                <c:pt idx="3">
                  <c:v>0.31250000000000006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[ingridai1.xlsx]Sheet1!$E$349:$E$353</c:f>
              <c:strCache>
                <c:ptCount val="5"/>
                <c:pt idx="0">
                  <c:v> without </c:v>
                </c:pt>
                <c:pt idx="1">
                  <c:v> low </c:v>
                </c:pt>
                <c:pt idx="2">
                  <c:v> high </c:v>
                </c:pt>
                <c:pt idx="3">
                  <c:v>normaly</c:v>
                </c:pt>
                <c:pt idx="4">
                  <c:v>medium </c:v>
                </c:pt>
              </c:strCache>
            </c:strRef>
          </c:cat>
          <c:val>
            <c:numRef>
              <c:f>[ingridai1.xlsx]Sheet1!$G$349:$G$353</c:f>
              <c:numCache>
                <c:formatCode>0%</c:formatCode>
                <c:ptCount val="5"/>
                <c:pt idx="0">
                  <c:v>0.10416666666666669</c:v>
                </c:pt>
                <c:pt idx="1">
                  <c:v>0.25</c:v>
                </c:pt>
                <c:pt idx="2">
                  <c:v>0.5625</c:v>
                </c:pt>
                <c:pt idx="3">
                  <c:v>1.0416666666666666E-2</c:v>
                </c:pt>
                <c:pt idx="4">
                  <c:v>5.2083333333333356E-2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[ingridai1.xlsx]Sheet1!$E$16:$E$18</c:f>
              <c:strCache>
                <c:ptCount val="3"/>
                <c:pt idx="0">
                  <c:v>YES </c:v>
                </c:pt>
                <c:pt idx="1">
                  <c:v>NO</c:v>
                </c:pt>
                <c:pt idx="2">
                  <c:v>MAYBE</c:v>
                </c:pt>
              </c:strCache>
            </c:strRef>
          </c:cat>
          <c:val>
            <c:numRef>
              <c:f>[ingridai1.xlsx]Sheet1!$G$16:$G$18</c:f>
              <c:numCache>
                <c:formatCode>0%</c:formatCode>
                <c:ptCount val="3"/>
                <c:pt idx="0">
                  <c:v>0.88541666666666641</c:v>
                </c:pt>
                <c:pt idx="1">
                  <c:v>2.0833333333333336E-2</c:v>
                </c:pt>
                <c:pt idx="2">
                  <c:v>9.3750000000000028E-2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710976"/>
        <c:axId val="29712768"/>
        <c:axId val="0"/>
      </c:bar3DChart>
      <c:catAx>
        <c:axId val="29710976"/>
        <c:scaling>
          <c:orientation val="minMax"/>
        </c:scaling>
        <c:delete val="0"/>
        <c:axPos val="b"/>
        <c:majorTickMark val="out"/>
        <c:minorTickMark val="none"/>
        <c:tickLblPos val="nextTo"/>
        <c:crossAx val="29712768"/>
        <c:crosses val="autoZero"/>
        <c:auto val="1"/>
        <c:lblAlgn val="ctr"/>
        <c:lblOffset val="100"/>
        <c:noMultiLvlLbl val="0"/>
      </c:catAx>
      <c:valAx>
        <c:axId val="29712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71097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[ingridai1.xlsx]Sheet1!$E$356:$E$359</c:f>
              <c:strCache>
                <c:ptCount val="4"/>
                <c:pt idx="0">
                  <c:v>no </c:v>
                </c:pt>
                <c:pt idx="1">
                  <c:v> insufficient </c:v>
                </c:pt>
                <c:pt idx="2">
                  <c:v>sufficient</c:v>
                </c:pt>
                <c:pt idx="3">
                  <c:v>good </c:v>
                </c:pt>
              </c:strCache>
            </c:strRef>
          </c:cat>
          <c:val>
            <c:numRef>
              <c:f>[ingridai1.xlsx]Sheet1!$G$356:$G$359</c:f>
              <c:numCache>
                <c:formatCode>0%</c:formatCode>
                <c:ptCount val="4"/>
                <c:pt idx="0">
                  <c:v>8.3333333333333343E-2</c:v>
                </c:pt>
                <c:pt idx="1">
                  <c:v>0.10416666666666669</c:v>
                </c:pt>
                <c:pt idx="2">
                  <c:v>0.37500000000000006</c:v>
                </c:pt>
                <c:pt idx="3">
                  <c:v>0.30208333333333331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[ingridai1.xlsx]Sheet1!$E$361</c:f>
              <c:strCache>
                <c:ptCount val="1"/>
                <c:pt idx="0">
                  <c:v>g)  problem with credits 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[ingridai1.xlsx]Sheet1!$G$361</c:f>
              <c:numCache>
                <c:formatCode>0%</c:formatCode>
                <c:ptCount val="1"/>
                <c:pt idx="0">
                  <c:v>2.0833333333333336E-2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[ingridai1.xlsx]Sheet1!$E$21:$E$25</c:f>
              <c:strCache>
                <c:ptCount val="5"/>
                <c:pt idx="0">
                  <c:v>a)      I know what I want to become</c:v>
                </c:pt>
                <c:pt idx="1">
                  <c:v>b)      Knowledge is always useful</c:v>
                </c:pt>
                <c:pt idx="2">
                  <c:v>c)      My parents/friends suggest</c:v>
                </c:pt>
                <c:pt idx="3">
                  <c:v>d)     Of unemployment there is no job yet and I want to spend time usefully</c:v>
                </c:pt>
                <c:pt idx="4">
                  <c:v>e)      I will live without money problems, get good job</c:v>
                </c:pt>
              </c:strCache>
            </c:strRef>
          </c:cat>
          <c:val>
            <c:numRef>
              <c:f>[ingridai1.xlsx]Sheet1!$F$21:$F$25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invertIfNegative val="0"/>
          <c:cat>
            <c:strRef>
              <c:f>[ingridai1.xlsx]Sheet1!$E$21:$E$25</c:f>
              <c:strCache>
                <c:ptCount val="5"/>
                <c:pt idx="0">
                  <c:v>a)      I know what I want to become</c:v>
                </c:pt>
                <c:pt idx="1">
                  <c:v>b)      Knowledge is always useful</c:v>
                </c:pt>
                <c:pt idx="2">
                  <c:v>c)      My parents/friends suggest</c:v>
                </c:pt>
                <c:pt idx="3">
                  <c:v>d)     Of unemployment there is no job yet and I want to spend time usefully</c:v>
                </c:pt>
                <c:pt idx="4">
                  <c:v>e)      I will live without money problems, get good job</c:v>
                </c:pt>
              </c:strCache>
            </c:strRef>
          </c:cat>
          <c:val>
            <c:numRef>
              <c:f>[ingridai1.xlsx]Sheet1!$H$21:$H$25</c:f>
              <c:numCache>
                <c:formatCode>0%</c:formatCode>
                <c:ptCount val="5"/>
                <c:pt idx="0">
                  <c:v>0.45744680851063835</c:v>
                </c:pt>
                <c:pt idx="1">
                  <c:v>0.44680851063829785</c:v>
                </c:pt>
                <c:pt idx="2">
                  <c:v>2.1276595744680847E-2</c:v>
                </c:pt>
                <c:pt idx="3">
                  <c:v>6.3829787234042562E-2</c:v>
                </c:pt>
                <c:pt idx="4">
                  <c:v>1.063829787234042E-2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890816"/>
        <c:axId val="29913088"/>
        <c:axId val="0"/>
      </c:bar3DChart>
      <c:catAx>
        <c:axId val="29890816"/>
        <c:scaling>
          <c:orientation val="minMax"/>
        </c:scaling>
        <c:delete val="0"/>
        <c:axPos val="b"/>
        <c:majorTickMark val="out"/>
        <c:minorTickMark val="none"/>
        <c:tickLblPos val="nextTo"/>
        <c:crossAx val="29913088"/>
        <c:crosses val="autoZero"/>
        <c:auto val="1"/>
        <c:lblAlgn val="ctr"/>
        <c:lblOffset val="100"/>
        <c:noMultiLvlLbl val="0"/>
      </c:catAx>
      <c:valAx>
        <c:axId val="2991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9081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809108320919352E-2"/>
          <c:y val="0.10748301154136555"/>
          <c:w val="0.93316686765505652"/>
          <c:h val="0.79100618415848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[ingridai1.xlsx]Sheet1!$E$29:$E$33</c:f>
              <c:strCache>
                <c:ptCount val="5"/>
                <c:pt idx="0">
                  <c:v>a)      It is not necessary to have good education to earn money</c:v>
                </c:pt>
                <c:pt idx="1">
                  <c:v>b)      My family cannot afford to pay for studies</c:v>
                </c:pt>
                <c:pt idx="2">
                  <c:v>c)       I do not want to take credit from banks, it is a risk.</c:v>
                </c:pt>
                <c:pt idx="3">
                  <c:v>d)     It is too difficult to study</c:v>
                </c:pt>
                <c:pt idx="4">
                  <c:v>e)      I want to earn money and live normally as soon as possible</c:v>
                </c:pt>
              </c:strCache>
            </c:strRef>
          </c:cat>
          <c:val>
            <c:numRef>
              <c:f>[ingridai1.xlsx]Sheet1!$F$29:$F$33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invertIfNegative val="0"/>
          <c:cat>
            <c:strRef>
              <c:f>[ingridai1.xlsx]Sheet1!$E$29:$E$33</c:f>
              <c:strCache>
                <c:ptCount val="5"/>
                <c:pt idx="0">
                  <c:v>a)      It is not necessary to have good education to earn money</c:v>
                </c:pt>
                <c:pt idx="1">
                  <c:v>b)      My family cannot afford to pay for studies</c:v>
                </c:pt>
                <c:pt idx="2">
                  <c:v>c)       I do not want to take credit from banks, it is a risk.</c:v>
                </c:pt>
                <c:pt idx="3">
                  <c:v>d)     It is too difficult to study</c:v>
                </c:pt>
                <c:pt idx="4">
                  <c:v>e)      I want to earn money and live normally as soon as possible</c:v>
                </c:pt>
              </c:strCache>
            </c:strRef>
          </c:cat>
          <c:val>
            <c:numRef>
              <c:f>[ingridai1.xlsx]Sheet1!$H$29:$H$33</c:f>
              <c:numCache>
                <c:formatCode>0%</c:formatCode>
                <c:ptCount val="5"/>
                <c:pt idx="0">
                  <c:v>0.45454545454545453</c:v>
                </c:pt>
                <c:pt idx="1">
                  <c:v>0</c:v>
                </c:pt>
                <c:pt idx="2">
                  <c:v>0.18181818181818188</c:v>
                </c:pt>
                <c:pt idx="3">
                  <c:v>0.18181818181818188</c:v>
                </c:pt>
                <c:pt idx="4">
                  <c:v>0.18181818181818188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968256"/>
        <c:axId val="29969792"/>
        <c:axId val="0"/>
      </c:bar3DChart>
      <c:catAx>
        <c:axId val="29968256"/>
        <c:scaling>
          <c:orientation val="minMax"/>
        </c:scaling>
        <c:delete val="0"/>
        <c:axPos val="b"/>
        <c:majorTickMark val="out"/>
        <c:minorTickMark val="none"/>
        <c:tickLblPos val="nextTo"/>
        <c:crossAx val="29969792"/>
        <c:crosses val="autoZero"/>
        <c:auto val="1"/>
        <c:lblAlgn val="ctr"/>
        <c:lblOffset val="100"/>
        <c:noMultiLvlLbl val="0"/>
      </c:catAx>
      <c:valAx>
        <c:axId val="2996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6825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49890047527832E-2"/>
          <c:y val="0.11371391076115488"/>
          <c:w val="0.93383509493745709"/>
          <c:h val="0.837852143482064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[ingridai1.xlsx]Sheet1!$E$38:$E$39</c:f>
              <c:strCache>
                <c:ptCount val="2"/>
                <c:pt idx="0">
                  <c:v>   in your country</c:v>
                </c:pt>
                <c:pt idx="1">
                  <c:v> in foreign country</c:v>
                </c:pt>
              </c:strCache>
            </c:strRef>
          </c:cat>
          <c:val>
            <c:numRef>
              <c:f>[ingridai1.xlsx]Sheet1!$H$38:$H$39</c:f>
              <c:numCache>
                <c:formatCode>0%</c:formatCode>
                <c:ptCount val="2"/>
                <c:pt idx="0">
                  <c:v>0.57647058823529407</c:v>
                </c:pt>
                <c:pt idx="1">
                  <c:v>0.42352941176470593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003584"/>
        <c:axId val="30005120"/>
        <c:axId val="0"/>
      </c:bar3DChart>
      <c:catAx>
        <c:axId val="30003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0005120"/>
        <c:crosses val="autoZero"/>
        <c:auto val="1"/>
        <c:lblAlgn val="ctr"/>
        <c:lblOffset val="100"/>
        <c:noMultiLvlLbl val="0"/>
      </c:catAx>
      <c:valAx>
        <c:axId val="300051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0003584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914108213537527E-2"/>
          <c:y val="0.12674420749176907"/>
          <c:w val="0.93262105998218126"/>
          <c:h val="0.6549772463107268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[ingridai1.xlsx]Sheet1!$E$53:$E$61</c:f>
              <c:strCache>
                <c:ptCount val="9"/>
                <c:pt idx="0">
                  <c:v> High quality of education </c:v>
                </c:pt>
                <c:pt idx="1">
                  <c:v> studies without paying for them </c:v>
                </c:pt>
                <c:pt idx="2">
                  <c:v> it is prestige and popular to study abroad </c:v>
                </c:pt>
                <c:pt idx="3">
                  <c:v> possibility to receive scholarship </c:v>
                </c:pt>
                <c:pt idx="4">
                  <c:v> here I cannot study this speciality </c:v>
                </c:pt>
                <c:pt idx="5">
                  <c:v> more interesting study programs </c:v>
                </c:pt>
                <c:pt idx="6">
                  <c:v>it is easier to find a good job if you have foreign diploma </c:v>
                </c:pt>
                <c:pt idx="7">
                  <c:v> I will get great experience during studying abroad </c:v>
                </c:pt>
                <c:pt idx="8">
                  <c:v> I will improve my knowledge and skills in foreign language </c:v>
                </c:pt>
              </c:strCache>
            </c:strRef>
          </c:cat>
          <c:val>
            <c:numRef>
              <c:f>[ingridai1.xlsx]Sheet1!$G$53:$G$61</c:f>
              <c:numCache>
                <c:formatCode>0%</c:formatCode>
                <c:ptCount val="9"/>
                <c:pt idx="0">
                  <c:v>0.88888888888888884</c:v>
                </c:pt>
                <c:pt idx="1">
                  <c:v>0.33333333333333331</c:v>
                </c:pt>
                <c:pt idx="2">
                  <c:v>0.22222222222222221</c:v>
                </c:pt>
                <c:pt idx="3">
                  <c:v>0.1944444444444445</c:v>
                </c:pt>
                <c:pt idx="4">
                  <c:v>0.16666666666666666</c:v>
                </c:pt>
                <c:pt idx="5">
                  <c:v>0.47222222222222227</c:v>
                </c:pt>
                <c:pt idx="6">
                  <c:v>0.44444444444444442</c:v>
                </c:pt>
                <c:pt idx="7">
                  <c:v>0.69444444444444453</c:v>
                </c:pt>
                <c:pt idx="8">
                  <c:v>0.4166666666666668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120960"/>
        <c:axId val="72135040"/>
        <c:axId val="0"/>
      </c:bar3DChart>
      <c:catAx>
        <c:axId val="72120960"/>
        <c:scaling>
          <c:orientation val="minMax"/>
        </c:scaling>
        <c:delete val="0"/>
        <c:axPos val="b"/>
        <c:majorTickMark val="out"/>
        <c:minorTickMark val="none"/>
        <c:tickLblPos val="nextTo"/>
        <c:crossAx val="72135040"/>
        <c:crosses val="autoZero"/>
        <c:auto val="1"/>
        <c:lblAlgn val="ctr"/>
        <c:lblOffset val="100"/>
        <c:noMultiLvlLbl val="0"/>
      </c:catAx>
      <c:valAx>
        <c:axId val="721350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12096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[ingridai1.xlsx]Sheet1!$E$65:$E$79</c:f>
              <c:strCache>
                <c:ptCount val="15"/>
                <c:pt idx="0">
                  <c:v>1)England    </c:v>
                </c:pt>
                <c:pt idx="1">
                  <c:v>2)Germany       </c:v>
                </c:pt>
                <c:pt idx="2">
                  <c:v> 3)  Ireland</c:v>
                </c:pt>
                <c:pt idx="3">
                  <c:v> 4)Austria</c:v>
                </c:pt>
                <c:pt idx="4">
                  <c:v>5)  Switzerland     </c:v>
                </c:pt>
                <c:pt idx="5">
                  <c:v>6)Sweden</c:v>
                </c:pt>
                <c:pt idx="6">
                  <c:v>7)  Norway</c:v>
                </c:pt>
                <c:pt idx="7">
                  <c:v>8)  USA </c:v>
                </c:pt>
                <c:pt idx="8">
                  <c:v>9) Finland   </c:v>
                </c:pt>
                <c:pt idx="9">
                  <c:v>10) Russia </c:v>
                </c:pt>
                <c:pt idx="10">
                  <c:v>11) Hungary</c:v>
                </c:pt>
                <c:pt idx="11">
                  <c:v>12) France</c:v>
                </c:pt>
                <c:pt idx="12">
                  <c:v>13)Italy </c:v>
                </c:pt>
                <c:pt idx="13">
                  <c:v>14)Netherlands </c:v>
                </c:pt>
                <c:pt idx="14">
                  <c:v>15) Denmark</c:v>
                </c:pt>
              </c:strCache>
            </c:strRef>
          </c:cat>
          <c:val>
            <c:numRef>
              <c:f>[ingridai1.xlsx]Sheet1!$G$65:$G$79</c:f>
              <c:numCache>
                <c:formatCode>0%</c:formatCode>
                <c:ptCount val="15"/>
                <c:pt idx="0">
                  <c:v>0.55555555555555569</c:v>
                </c:pt>
                <c:pt idx="1">
                  <c:v>0.1111111111111111</c:v>
                </c:pt>
                <c:pt idx="2">
                  <c:v>2.777777777777779E-2</c:v>
                </c:pt>
                <c:pt idx="3">
                  <c:v>0.1388888888888889</c:v>
                </c:pt>
                <c:pt idx="4">
                  <c:v>0.1111111111111111</c:v>
                </c:pt>
                <c:pt idx="5">
                  <c:v>0.1388888888888889</c:v>
                </c:pt>
                <c:pt idx="6">
                  <c:v>0.1111111111111111</c:v>
                </c:pt>
                <c:pt idx="7">
                  <c:v>0.47222222222222227</c:v>
                </c:pt>
                <c:pt idx="8">
                  <c:v>0.16666666666666666</c:v>
                </c:pt>
                <c:pt idx="9">
                  <c:v>2.777777777777779E-2</c:v>
                </c:pt>
                <c:pt idx="10">
                  <c:v>0</c:v>
                </c:pt>
                <c:pt idx="11">
                  <c:v>0.25</c:v>
                </c:pt>
                <c:pt idx="12">
                  <c:v>2.777777777777779E-2</c:v>
                </c:pt>
                <c:pt idx="13">
                  <c:v>2.777777777777779E-2</c:v>
                </c:pt>
                <c:pt idx="14">
                  <c:v>2.777777777777779E-2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435200"/>
        <c:axId val="72436736"/>
        <c:axId val="0"/>
      </c:bar3DChart>
      <c:catAx>
        <c:axId val="72435200"/>
        <c:scaling>
          <c:orientation val="minMax"/>
        </c:scaling>
        <c:delete val="0"/>
        <c:axPos val="b"/>
        <c:majorTickMark val="out"/>
        <c:minorTickMark val="none"/>
        <c:tickLblPos val="nextTo"/>
        <c:crossAx val="72436736"/>
        <c:crosses val="autoZero"/>
        <c:auto val="1"/>
        <c:lblAlgn val="ctr"/>
        <c:lblOffset val="100"/>
        <c:noMultiLvlLbl val="0"/>
      </c:catAx>
      <c:valAx>
        <c:axId val="72436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43520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26377952755913E-2"/>
          <c:y val="9.3077730668281844E-2"/>
          <c:w val="0.92346444428091334"/>
          <c:h val="0.63227504211227348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[ingridai1.xlsx]Sheet1!$E$88:$E$97</c:f>
              <c:strCache>
                <c:ptCount val="10"/>
                <c:pt idx="0">
                  <c:v>Relaxing/tourism </c:v>
                </c:pt>
                <c:pt idx="1">
                  <c:v>Culture exchange programs </c:v>
                </c:pt>
                <c:pt idx="2">
                  <c:v>Youth programs </c:v>
                </c:pt>
                <c:pt idx="3">
                  <c:v>Students’ exchange programs </c:v>
                </c:pt>
                <c:pt idx="4">
                  <c:v>Students’ practise </c:v>
                </c:pt>
                <c:pt idx="5">
                  <c:v>Summer job </c:v>
                </c:pt>
                <c:pt idx="6">
                  <c:v>Voluntary work </c:v>
                </c:pt>
                <c:pt idx="7">
                  <c:v>constant work </c:v>
                </c:pt>
                <c:pt idx="8">
                  <c:v>Camp </c:v>
                </c:pt>
                <c:pt idx="9">
                  <c:v>Other Competition </c:v>
                </c:pt>
              </c:strCache>
            </c:strRef>
          </c:cat>
          <c:val>
            <c:numRef>
              <c:f>[ingridai1.xlsx]Sheet1!$G$88:$G$97</c:f>
              <c:numCache>
                <c:formatCode>0%</c:formatCode>
                <c:ptCount val="10"/>
                <c:pt idx="0">
                  <c:v>1.0408163265306123</c:v>
                </c:pt>
                <c:pt idx="1">
                  <c:v>0.16326530612244902</c:v>
                </c:pt>
                <c:pt idx="2">
                  <c:v>4.0816326530612262E-2</c:v>
                </c:pt>
                <c:pt idx="3">
                  <c:v>0.28571428571428581</c:v>
                </c:pt>
                <c:pt idx="4">
                  <c:v>0.18367346938775511</c:v>
                </c:pt>
                <c:pt idx="5">
                  <c:v>0.61224489795918391</c:v>
                </c:pt>
                <c:pt idx="6">
                  <c:v>0.16326530612244902</c:v>
                </c:pt>
                <c:pt idx="7">
                  <c:v>4.0816326530612262E-2</c:v>
                </c:pt>
                <c:pt idx="8">
                  <c:v>0.36734693877551028</c:v>
                </c:pt>
                <c:pt idx="9">
                  <c:v>8.1632653061224497E-2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491008"/>
        <c:axId val="72492544"/>
        <c:axId val="0"/>
      </c:bar3DChart>
      <c:catAx>
        <c:axId val="72491008"/>
        <c:scaling>
          <c:orientation val="minMax"/>
        </c:scaling>
        <c:delete val="0"/>
        <c:axPos val="b"/>
        <c:majorTickMark val="out"/>
        <c:minorTickMark val="none"/>
        <c:tickLblPos val="nextTo"/>
        <c:crossAx val="72492544"/>
        <c:crosses val="autoZero"/>
        <c:auto val="1"/>
        <c:lblAlgn val="ctr"/>
        <c:lblOffset val="100"/>
        <c:noMultiLvlLbl val="0"/>
      </c:catAx>
      <c:valAx>
        <c:axId val="724925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49100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BA4B6-5E05-4231-9A7B-EF71B2BD0537}" type="datetimeFigureOut">
              <a:rPr lang="lv-LV" smtClean="0"/>
              <a:pPr/>
              <a:t>2013.04.18.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29F60-DE22-4EAA-9D77-907C5F2CE9E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394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FF48820-E3DD-44BD-B2C9-1B937034D3FC}" type="datetimeFigureOut">
              <a:rPr lang="lv-LV" smtClean="0"/>
              <a:pPr/>
              <a:t>2013.04.18.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6380A1A-F068-4995-AFE1-2824D715550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20-E3DD-44BD-B2C9-1B937034D3FC}" type="datetimeFigureOut">
              <a:rPr lang="lv-LV" smtClean="0"/>
              <a:pPr/>
              <a:t>2013.04.18.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0A1A-F068-4995-AFE1-2824D715550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20-E3DD-44BD-B2C9-1B937034D3FC}" type="datetimeFigureOut">
              <a:rPr lang="lv-LV" smtClean="0"/>
              <a:pPr/>
              <a:t>2013.04.18.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0A1A-F068-4995-AFE1-2824D715550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20-E3DD-44BD-B2C9-1B937034D3FC}" type="datetimeFigureOut">
              <a:rPr lang="lv-LV" smtClean="0"/>
              <a:pPr/>
              <a:t>2013.04.18.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0A1A-F068-4995-AFE1-2824D715550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20-E3DD-44BD-B2C9-1B937034D3FC}" type="datetimeFigureOut">
              <a:rPr lang="lv-LV" smtClean="0"/>
              <a:pPr/>
              <a:t>2013.04.18.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0A1A-F068-4995-AFE1-2824D715550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20-E3DD-44BD-B2C9-1B937034D3FC}" type="datetimeFigureOut">
              <a:rPr lang="lv-LV" smtClean="0"/>
              <a:pPr/>
              <a:t>2013.04.18.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0A1A-F068-4995-AFE1-2824D7155507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20-E3DD-44BD-B2C9-1B937034D3FC}" type="datetimeFigureOut">
              <a:rPr lang="lv-LV" smtClean="0"/>
              <a:pPr/>
              <a:t>2013.04.18.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0A1A-F068-4995-AFE1-2824D7155507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20-E3DD-44BD-B2C9-1B937034D3FC}" type="datetimeFigureOut">
              <a:rPr lang="lv-LV" smtClean="0"/>
              <a:pPr/>
              <a:t>2013.04.18.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0A1A-F068-4995-AFE1-2824D715550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8820-E3DD-44BD-B2C9-1B937034D3FC}" type="datetimeFigureOut">
              <a:rPr lang="lv-LV" smtClean="0"/>
              <a:pPr/>
              <a:t>2013.04.18.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0A1A-F068-4995-AFE1-2824D715550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FF48820-E3DD-44BD-B2C9-1B937034D3FC}" type="datetimeFigureOut">
              <a:rPr lang="lv-LV" smtClean="0"/>
              <a:pPr/>
              <a:t>2013.04.18.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6380A1A-F068-4995-AFE1-2824D715550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FF48820-E3DD-44BD-B2C9-1B937034D3FC}" type="datetimeFigureOut">
              <a:rPr lang="lv-LV" smtClean="0"/>
              <a:pPr/>
              <a:t>2013.04.18.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6380A1A-F068-4995-AFE1-2824D7155507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F48820-E3DD-44BD-B2C9-1B937034D3FC}" type="datetimeFigureOut">
              <a:rPr lang="lv-LV" smtClean="0"/>
              <a:pPr/>
              <a:t>2013.04.18.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6380A1A-F068-4995-AFE1-2824D7155507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lv/url?sa=i&amp;rct=j&amp;q=m%C5%ABsdienu+emigrants&amp;source=images&amp;cd=&amp;cad=rja&amp;docid=iNe3g9Pko4ZONM&amp;tbnid=npdVh6aC7OuAeM:&amp;ved=0CAUQjRw&amp;url=http://www.uzdevumi.lv/ExerciseRun/RunTheory?exerciseId=02318ca4-a468-49c7-979d-8730b55952cb&amp;parentType=VirtualSchool&amp;parentId=5007&amp;ei=HkVUUdOnMOSJ4gSspIGACw&amp;bvm=bv.44342787,d.bGE&amp;psig=AFQjCNFp2hbRjUrCAb79pIirPF0Iti_OwQ&amp;ust=1364563594010754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429001"/>
            <a:ext cx="3886200" cy="2286000"/>
          </a:xfrm>
        </p:spPr>
        <p:txBody>
          <a:bodyPr>
            <a:normAutofit lnSpcReduction="10000"/>
          </a:bodyPr>
          <a:lstStyle/>
          <a:p>
            <a:pPr fontAlgn="t">
              <a:lnSpc>
                <a:spcPct val="115000"/>
              </a:lnSpc>
              <a:spcBef>
                <a:spcPts val="0"/>
              </a:spcBef>
            </a:pPr>
            <a:r>
              <a:rPr lang="lv-LV" sz="1800" dirty="0">
                <a:solidFill>
                  <a:srgbClr val="000000"/>
                </a:solidFill>
                <a:ea typeface="Calibri"/>
                <a:cs typeface="Times New Roman"/>
              </a:rPr>
              <a:t>ES Mūžizglītības programmas</a:t>
            </a:r>
            <a:endParaRPr lang="lv-LV" sz="1800" b="0" i="0" u="none" strike="noStrike" dirty="0" smtClean="0">
              <a:effectLst/>
              <a:latin typeface="Arial"/>
            </a:endParaRPr>
          </a:p>
          <a:p>
            <a:pPr fontAlgn="t">
              <a:lnSpc>
                <a:spcPct val="115000"/>
              </a:lnSpc>
              <a:spcBef>
                <a:spcPts val="0"/>
              </a:spcBef>
            </a:pPr>
            <a:r>
              <a:rPr lang="lv-LV" sz="1800" dirty="0" err="1">
                <a:solidFill>
                  <a:srgbClr val="000000"/>
                </a:solidFill>
                <a:ea typeface="Calibri"/>
                <a:cs typeface="Times New Roman"/>
              </a:rPr>
              <a:t>Comenius</a:t>
            </a:r>
            <a:r>
              <a:rPr lang="lv-LV" sz="1800" dirty="0">
                <a:solidFill>
                  <a:srgbClr val="000000"/>
                </a:solidFill>
                <a:ea typeface="Calibri"/>
                <a:cs typeface="Times New Roman"/>
              </a:rPr>
              <a:t> apakšprogrammas</a:t>
            </a:r>
            <a:endParaRPr lang="lv-LV" sz="1800" b="0" i="0" u="none" strike="noStrike" dirty="0" smtClean="0">
              <a:effectLst/>
              <a:latin typeface="Arial"/>
            </a:endParaRPr>
          </a:p>
          <a:p>
            <a:pPr fontAlgn="t">
              <a:lnSpc>
                <a:spcPct val="115000"/>
              </a:lnSpc>
              <a:spcBef>
                <a:spcPts val="0"/>
              </a:spcBef>
            </a:pPr>
            <a:r>
              <a:rPr lang="lv-LV" sz="1800" dirty="0">
                <a:solidFill>
                  <a:srgbClr val="000000"/>
                </a:solidFill>
                <a:ea typeface="Calibri"/>
                <a:cs typeface="Times New Roman"/>
              </a:rPr>
              <a:t>Divpusējās partnerības projekts</a:t>
            </a:r>
            <a:endParaRPr lang="lv-LV" sz="1800" b="0" i="0" u="none" strike="noStrike" dirty="0" smtClean="0">
              <a:effectLst/>
              <a:latin typeface="Arial"/>
            </a:endParaRPr>
          </a:p>
          <a:p>
            <a:pPr fontAlgn="t">
              <a:lnSpc>
                <a:spcPct val="115000"/>
              </a:lnSpc>
              <a:spcBef>
                <a:spcPts val="0"/>
              </a:spcBef>
            </a:pPr>
            <a:r>
              <a:rPr lang="lv-LV" sz="1800" dirty="0">
                <a:solidFill>
                  <a:srgbClr val="000000"/>
                </a:solidFill>
                <a:ea typeface="Calibri"/>
                <a:cs typeface="Times New Roman"/>
              </a:rPr>
              <a:t>„Studēt vai strādāt? Palikt vai aizbraukt?”</a:t>
            </a:r>
            <a:endParaRPr lang="lv-LV" sz="1800" b="0" i="0" u="none" strike="noStrike" dirty="0" smtClean="0">
              <a:effectLst/>
              <a:latin typeface="Arial"/>
            </a:endParaRPr>
          </a:p>
          <a:p>
            <a:pPr fontAlgn="t">
              <a:lnSpc>
                <a:spcPct val="115000"/>
              </a:lnSpc>
              <a:spcBef>
                <a:spcPts val="0"/>
              </a:spcBef>
            </a:pPr>
            <a:r>
              <a:rPr lang="lv-LV" sz="1800" dirty="0">
                <a:solidFill>
                  <a:srgbClr val="000000"/>
                </a:solidFill>
                <a:ea typeface="Calibri"/>
                <a:cs typeface="Times New Roman"/>
              </a:rPr>
              <a:t>Līguma </a:t>
            </a:r>
            <a:r>
              <a:rPr lang="lv-LV" sz="1800" dirty="0" err="1">
                <a:solidFill>
                  <a:srgbClr val="000000"/>
                </a:solidFill>
                <a:ea typeface="Calibri"/>
                <a:cs typeface="Times New Roman"/>
              </a:rPr>
              <a:t>nr</a:t>
            </a:r>
            <a:r>
              <a:rPr lang="lv-LV" sz="1800" dirty="0">
                <a:solidFill>
                  <a:srgbClr val="000000"/>
                </a:solidFill>
                <a:ea typeface="Calibri"/>
                <a:cs typeface="Times New Roman"/>
              </a:rPr>
              <a:t>. 2012-1-LV1-COM07-03497 1</a:t>
            </a:r>
            <a:endParaRPr lang="lv-LV" sz="1800" b="0" i="0" u="none" strike="noStrike" dirty="0" smtClean="0">
              <a:effectLst/>
              <a:latin typeface="Arial"/>
            </a:endParaRPr>
          </a:p>
          <a:p>
            <a:endParaRPr lang="lv-LV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14450" y="3442557"/>
          <a:ext cx="6515100" cy="192786"/>
        </p:xfrm>
        <a:graphic>
          <a:graphicData uri="http://schemas.openxmlformats.org/drawingml/2006/table">
            <a:tbl>
              <a:tblPr firstRow="1" firstCol="1" bandRow="1"/>
              <a:tblGrid>
                <a:gridCol w="1543050"/>
                <a:gridCol w="1820545"/>
                <a:gridCol w="1485900"/>
                <a:gridCol w="166560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lv-LV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18950"/>
            <a:ext cx="2667000" cy="14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" y="676628"/>
            <a:ext cx="2750820" cy="101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3128"/>
            <a:ext cx="1924050" cy="12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3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77200" cy="762000"/>
          </a:xfrm>
        </p:spPr>
        <p:txBody>
          <a:bodyPr>
            <a:normAutofit fontScale="90000"/>
          </a:bodyPr>
          <a:lstStyle/>
          <a:p>
            <a:r>
              <a:rPr lang="lv-LV" sz="2800" b="1" dirty="0" smtClean="0">
                <a:solidFill>
                  <a:schemeClr val="accent2"/>
                </a:solidFill>
              </a:rPr>
              <a:t>6. </a:t>
            </a:r>
            <a:r>
              <a:rPr lang="lv-LV" sz="2800" b="1" dirty="0" err="1" smtClean="0">
                <a:solidFill>
                  <a:schemeClr val="accent2"/>
                </a:solidFill>
              </a:rPr>
              <a:t>In</a:t>
            </a:r>
            <a:r>
              <a:rPr lang="lv-LV" sz="2800" b="1" dirty="0" smtClean="0">
                <a:solidFill>
                  <a:schemeClr val="accent2"/>
                </a:solidFill>
              </a:rPr>
              <a:t> </a:t>
            </a:r>
            <a:r>
              <a:rPr lang="lv-LV" sz="2800" b="1" dirty="0" err="1" smtClean="0">
                <a:solidFill>
                  <a:schemeClr val="accent2"/>
                </a:solidFill>
              </a:rPr>
              <a:t>what</a:t>
            </a:r>
            <a:r>
              <a:rPr lang="lv-LV" sz="2800" b="1" dirty="0" smtClean="0">
                <a:solidFill>
                  <a:schemeClr val="accent2"/>
                </a:solidFill>
              </a:rPr>
              <a:t> </a:t>
            </a:r>
            <a:r>
              <a:rPr lang="lv-LV" sz="2800" b="1" dirty="0" err="1" smtClean="0">
                <a:solidFill>
                  <a:schemeClr val="accent2"/>
                </a:solidFill>
              </a:rPr>
              <a:t>foreign</a:t>
            </a:r>
            <a:r>
              <a:rPr lang="lv-LV" sz="2800" b="1" dirty="0" smtClean="0">
                <a:solidFill>
                  <a:schemeClr val="accent2"/>
                </a:solidFill>
              </a:rPr>
              <a:t> </a:t>
            </a:r>
            <a:r>
              <a:rPr lang="lv-LV" sz="2800" b="1" dirty="0" err="1" smtClean="0">
                <a:solidFill>
                  <a:schemeClr val="accent2"/>
                </a:solidFill>
              </a:rPr>
              <a:t>country</a:t>
            </a:r>
            <a:r>
              <a:rPr lang="lv-LV" sz="2800" b="1" dirty="0" smtClean="0">
                <a:solidFill>
                  <a:schemeClr val="accent2"/>
                </a:solidFill>
              </a:rPr>
              <a:t> </a:t>
            </a:r>
            <a:r>
              <a:rPr lang="lv-LV" sz="2800" b="1" dirty="0" err="1" smtClean="0">
                <a:solidFill>
                  <a:schemeClr val="accent2"/>
                </a:solidFill>
              </a:rPr>
              <a:t>would</a:t>
            </a:r>
            <a:r>
              <a:rPr lang="lv-LV" sz="2800" b="1" dirty="0" smtClean="0">
                <a:solidFill>
                  <a:schemeClr val="accent2"/>
                </a:solidFill>
              </a:rPr>
              <a:t> </a:t>
            </a:r>
            <a:r>
              <a:rPr lang="lv-LV" sz="2800" b="1" dirty="0" err="1" smtClean="0">
                <a:solidFill>
                  <a:schemeClr val="accent2"/>
                </a:solidFill>
              </a:rPr>
              <a:t>you</a:t>
            </a:r>
            <a:r>
              <a:rPr lang="lv-LV" sz="2800" b="1" dirty="0" smtClean="0">
                <a:solidFill>
                  <a:schemeClr val="accent2"/>
                </a:solidFill>
              </a:rPr>
              <a:t> </a:t>
            </a:r>
            <a:r>
              <a:rPr lang="lv-LV" sz="2800" b="1" dirty="0" err="1" smtClean="0">
                <a:solidFill>
                  <a:schemeClr val="accent2"/>
                </a:solidFill>
              </a:rPr>
              <a:t>like</a:t>
            </a:r>
            <a:r>
              <a:rPr lang="lv-LV" sz="2800" b="1" dirty="0" smtClean="0">
                <a:solidFill>
                  <a:schemeClr val="accent2"/>
                </a:solidFill>
              </a:rPr>
              <a:t> to </a:t>
            </a:r>
            <a:r>
              <a:rPr lang="lv-LV" sz="2800" b="1" dirty="0" err="1" smtClean="0">
                <a:solidFill>
                  <a:schemeClr val="accent2"/>
                </a:solidFill>
              </a:rPr>
              <a:t>study</a:t>
            </a:r>
            <a:r>
              <a:rPr lang="lv-LV" sz="2800" b="1" dirty="0" smtClean="0">
                <a:solidFill>
                  <a:schemeClr val="accent2"/>
                </a:solidFill>
              </a:rPr>
              <a:t>? </a:t>
            </a:r>
            <a:endParaRPr lang="lv-LV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67200" y="3767931"/>
          <a:ext cx="609600" cy="190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088470"/>
              </p:ext>
            </p:extLst>
          </p:nvPr>
        </p:nvGraphicFramePr>
        <p:xfrm>
          <a:off x="304800" y="12954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66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1066800"/>
          </a:xfrm>
        </p:spPr>
        <p:txBody>
          <a:bodyPr>
            <a:normAutofit/>
          </a:bodyPr>
          <a:lstStyle/>
          <a:p>
            <a:r>
              <a:rPr lang="lv-LV" sz="2800" b="1" dirty="0" smtClean="0">
                <a:solidFill>
                  <a:schemeClr val="accent2"/>
                </a:solidFill>
              </a:rPr>
              <a:t>6./7. </a:t>
            </a:r>
            <a:r>
              <a:rPr lang="lv-LV" sz="2800" b="1" dirty="0" err="1" smtClean="0">
                <a:solidFill>
                  <a:schemeClr val="accent2"/>
                </a:solidFill>
              </a:rPr>
              <a:t>What</a:t>
            </a:r>
            <a:r>
              <a:rPr lang="lv-LV" sz="2800" b="1" dirty="0" smtClean="0">
                <a:solidFill>
                  <a:schemeClr val="accent2"/>
                </a:solidFill>
              </a:rPr>
              <a:t> </a:t>
            </a:r>
            <a:r>
              <a:rPr lang="lv-LV" sz="2800" b="1" dirty="0" err="1" smtClean="0">
                <a:solidFill>
                  <a:schemeClr val="accent2"/>
                </a:solidFill>
              </a:rPr>
              <a:t>kind</a:t>
            </a:r>
            <a:r>
              <a:rPr lang="lv-LV" sz="2800" b="1" dirty="0" smtClean="0">
                <a:solidFill>
                  <a:schemeClr val="accent2"/>
                </a:solidFill>
              </a:rPr>
              <a:t> </a:t>
            </a:r>
            <a:r>
              <a:rPr lang="lv-LV" sz="2800" b="1" dirty="0" err="1" smtClean="0">
                <a:solidFill>
                  <a:schemeClr val="accent2"/>
                </a:solidFill>
              </a:rPr>
              <a:t>of</a:t>
            </a:r>
            <a:r>
              <a:rPr lang="lv-LV" sz="2800" b="1" dirty="0" smtClean="0">
                <a:solidFill>
                  <a:schemeClr val="accent2"/>
                </a:solidFill>
              </a:rPr>
              <a:t> </a:t>
            </a:r>
            <a:r>
              <a:rPr lang="lv-LV" sz="2800" b="1" dirty="0" err="1" smtClean="0">
                <a:solidFill>
                  <a:schemeClr val="accent2"/>
                </a:solidFill>
              </a:rPr>
              <a:t>experience</a:t>
            </a:r>
            <a:r>
              <a:rPr lang="lv-LV" sz="2800" b="1" dirty="0" smtClean="0">
                <a:solidFill>
                  <a:schemeClr val="accent2"/>
                </a:solidFill>
              </a:rPr>
              <a:t> </a:t>
            </a:r>
            <a:r>
              <a:rPr lang="lv-LV" sz="2800" b="1" dirty="0" err="1" smtClean="0">
                <a:solidFill>
                  <a:schemeClr val="accent2"/>
                </a:solidFill>
              </a:rPr>
              <a:t>with</a:t>
            </a:r>
            <a:r>
              <a:rPr lang="lv-LV" sz="2800" b="1" dirty="0" smtClean="0">
                <a:solidFill>
                  <a:schemeClr val="accent2"/>
                </a:solidFill>
              </a:rPr>
              <a:t> </a:t>
            </a:r>
            <a:r>
              <a:rPr lang="lv-LV" sz="2800" b="1" dirty="0" err="1" smtClean="0">
                <a:solidFill>
                  <a:schemeClr val="accent2"/>
                </a:solidFill>
              </a:rPr>
              <a:t>abroad</a:t>
            </a:r>
            <a:r>
              <a:rPr lang="lv-LV" sz="2800" b="1" dirty="0" smtClean="0">
                <a:solidFill>
                  <a:schemeClr val="accent2"/>
                </a:solidFill>
              </a:rPr>
              <a:t> </a:t>
            </a:r>
            <a:r>
              <a:rPr lang="lv-LV" sz="2800" b="1" dirty="0" err="1" smtClean="0">
                <a:solidFill>
                  <a:schemeClr val="accent2"/>
                </a:solidFill>
              </a:rPr>
              <a:t>do</a:t>
            </a:r>
            <a:r>
              <a:rPr lang="lv-LV" sz="2800" b="1" dirty="0" smtClean="0">
                <a:solidFill>
                  <a:schemeClr val="accent2"/>
                </a:solidFill>
              </a:rPr>
              <a:t> </a:t>
            </a:r>
            <a:r>
              <a:rPr lang="lv-LV" sz="2800" b="1" dirty="0" err="1" smtClean="0">
                <a:solidFill>
                  <a:schemeClr val="accent2"/>
                </a:solidFill>
              </a:rPr>
              <a:t>you</a:t>
            </a:r>
            <a:r>
              <a:rPr lang="lv-LV" sz="2800" b="1" dirty="0" smtClean="0">
                <a:solidFill>
                  <a:schemeClr val="accent2"/>
                </a:solidFill>
              </a:rPr>
              <a:t> </a:t>
            </a:r>
            <a:r>
              <a:rPr lang="lv-LV" sz="2800" b="1" dirty="0" err="1" smtClean="0">
                <a:solidFill>
                  <a:schemeClr val="accent2"/>
                </a:solidFill>
              </a:rPr>
              <a:t>have</a:t>
            </a:r>
            <a:r>
              <a:rPr lang="lv-LV" sz="2800" b="1" dirty="0" smtClean="0">
                <a:solidFill>
                  <a:schemeClr val="accent2"/>
                </a:solidFill>
              </a:rPr>
              <a:t>? </a:t>
            </a:r>
            <a:endParaRPr lang="lv-LV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796181"/>
              </p:ext>
            </p:extLst>
          </p:nvPr>
        </p:nvGraphicFramePr>
        <p:xfrm>
          <a:off x="762000" y="1752600"/>
          <a:ext cx="7620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50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295400"/>
          </a:xfrm>
        </p:spPr>
        <p:txBody>
          <a:bodyPr/>
          <a:lstStyle/>
          <a:p>
            <a:r>
              <a:rPr lang="lv-LV" sz="3600" b="1" dirty="0" smtClean="0">
                <a:solidFill>
                  <a:schemeClr val="accent2"/>
                </a:solidFill>
              </a:rPr>
              <a:t>7./8. </a:t>
            </a:r>
            <a:r>
              <a:rPr lang="lv-LV" sz="3600" b="1" dirty="0" err="1" smtClean="0">
                <a:solidFill>
                  <a:schemeClr val="accent2"/>
                </a:solidFill>
              </a:rPr>
              <a:t>What</a:t>
            </a:r>
            <a:r>
              <a:rPr lang="lv-LV" sz="3600" b="1" dirty="0" smtClean="0">
                <a:solidFill>
                  <a:schemeClr val="accent2"/>
                </a:solidFill>
              </a:rPr>
              <a:t> </a:t>
            </a:r>
            <a:r>
              <a:rPr lang="lv-LV" sz="3600" b="1" dirty="0" err="1" smtClean="0">
                <a:solidFill>
                  <a:schemeClr val="accent2"/>
                </a:solidFill>
              </a:rPr>
              <a:t>do</a:t>
            </a:r>
            <a:r>
              <a:rPr lang="lv-LV" sz="3600" b="1" dirty="0" smtClean="0">
                <a:solidFill>
                  <a:schemeClr val="accent2"/>
                </a:solidFill>
              </a:rPr>
              <a:t> </a:t>
            </a:r>
            <a:r>
              <a:rPr lang="lv-LV" sz="3600" b="1" dirty="0" err="1" smtClean="0">
                <a:solidFill>
                  <a:schemeClr val="accent2"/>
                </a:solidFill>
              </a:rPr>
              <a:t>you</a:t>
            </a:r>
            <a:r>
              <a:rPr lang="lv-LV" sz="3600" b="1" dirty="0" smtClean="0">
                <a:solidFill>
                  <a:schemeClr val="accent2"/>
                </a:solidFill>
              </a:rPr>
              <a:t> </a:t>
            </a:r>
            <a:r>
              <a:rPr lang="lv-LV" sz="3600" b="1" dirty="0" err="1" smtClean="0">
                <a:solidFill>
                  <a:schemeClr val="accent2"/>
                </a:solidFill>
              </a:rPr>
              <a:t>think</a:t>
            </a:r>
            <a:r>
              <a:rPr lang="lv-LV" sz="3600" b="1" dirty="0" smtClean="0">
                <a:solidFill>
                  <a:schemeClr val="accent2"/>
                </a:solidFill>
              </a:rPr>
              <a:t> to </a:t>
            </a:r>
            <a:r>
              <a:rPr lang="lv-LV" sz="3600" b="1" dirty="0" err="1" smtClean="0">
                <a:solidFill>
                  <a:schemeClr val="accent2"/>
                </a:solidFill>
              </a:rPr>
              <a:t>study</a:t>
            </a:r>
            <a:r>
              <a:rPr lang="lv-LV" sz="3600" b="1" dirty="0" smtClean="0">
                <a:solidFill>
                  <a:schemeClr val="accent2"/>
                </a:solidFill>
              </a:rPr>
              <a:t>? </a:t>
            </a:r>
            <a:endParaRPr lang="lv-LV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983985"/>
              </p:ext>
            </p:extLst>
          </p:nvPr>
        </p:nvGraphicFramePr>
        <p:xfrm>
          <a:off x="228600" y="14478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031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b="1" dirty="0" smtClean="0">
                <a:solidFill>
                  <a:schemeClr val="accent1">
                    <a:lumMod val="75000"/>
                  </a:schemeClr>
                </a:solidFill>
              </a:rPr>
              <a:t>8. </a:t>
            </a:r>
            <a:r>
              <a:rPr lang="lv-LV" sz="3600" b="1" dirty="0" err="1" smtClean="0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lang="lv-LV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3600" b="1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lv-LV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3600" b="1" dirty="0" err="1" smtClean="0">
                <a:solidFill>
                  <a:schemeClr val="accent1">
                    <a:lumMod val="75000"/>
                  </a:schemeClr>
                </a:solidFill>
              </a:rPr>
              <a:t>want</a:t>
            </a:r>
            <a:r>
              <a:rPr lang="lv-LV" sz="3600" b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lv-LV" sz="3600" b="1" dirty="0" err="1" smtClean="0">
                <a:solidFill>
                  <a:schemeClr val="accent1">
                    <a:lumMod val="75000"/>
                  </a:schemeClr>
                </a:solidFill>
              </a:rPr>
              <a:t>emigrate</a:t>
            </a:r>
            <a:r>
              <a:rPr lang="lv-LV" sz="3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lv-LV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198030"/>
              </p:ext>
            </p:extLst>
          </p:nvPr>
        </p:nvGraphicFramePr>
        <p:xfrm>
          <a:off x="914400" y="1981200"/>
          <a:ext cx="7315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34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57200"/>
            <a:ext cx="6965245" cy="990601"/>
          </a:xfrm>
        </p:spPr>
        <p:txBody>
          <a:bodyPr>
            <a:normAutofit/>
          </a:bodyPr>
          <a:lstStyle/>
          <a:p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9. I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would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like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emigrate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because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lv-LV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289333"/>
              </p:ext>
            </p:extLst>
          </p:nvPr>
        </p:nvGraphicFramePr>
        <p:xfrm>
          <a:off x="457200" y="1219200"/>
          <a:ext cx="8305800" cy="561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139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5023" y="381001"/>
            <a:ext cx="6965245" cy="838200"/>
          </a:xfrm>
        </p:spPr>
        <p:txBody>
          <a:bodyPr>
            <a:normAutofit fontScale="90000"/>
          </a:bodyPr>
          <a:lstStyle/>
          <a:p>
            <a:r>
              <a:rPr lang="lv-LV" sz="3100" dirty="0" smtClean="0"/>
              <a:t/>
            </a:r>
            <a:br>
              <a:rPr lang="lv-LV" sz="3100" dirty="0" smtClean="0"/>
            </a:br>
            <a:r>
              <a:rPr lang="lv-LV" sz="3100" b="1" dirty="0" smtClean="0">
                <a:solidFill>
                  <a:srgbClr val="FF0000"/>
                </a:solidFill>
              </a:rPr>
              <a:t>10. Why do you not want to emigrate?</a:t>
            </a:r>
            <a:endParaRPr lang="lv-LV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4" name="Chart 3"/>
          <p:cNvGraphicFramePr/>
          <p:nvPr/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11.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kind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job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think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find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country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where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would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like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lv-LV" sz="2800" b="1" dirty="0" err="1" smtClean="0">
                <a:solidFill>
                  <a:schemeClr val="accent1">
                    <a:lumMod val="75000"/>
                  </a:schemeClr>
                </a:solidFill>
              </a:rPr>
              <a:t>emigrate</a:t>
            </a:r>
            <a:r>
              <a:rPr lang="lv-LV" sz="28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lv-LV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346060"/>
              </p:ext>
            </p:extLst>
          </p:nvPr>
        </p:nvGraphicFramePr>
        <p:xfrm>
          <a:off x="533400" y="20574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499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354885"/>
          </a:xfrm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12. </a:t>
            </a:r>
            <a:r>
              <a:rPr lang="lv-LV" b="1" dirty="0" err="1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b="1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b="1" dirty="0" err="1">
                <a:solidFill>
                  <a:schemeClr val="accent1">
                    <a:lumMod val="75000"/>
                  </a:schemeClr>
                </a:solidFill>
              </a:rPr>
              <a:t>emigrated</a:t>
            </a:r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lv-LV" b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b="1" dirty="0" err="1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b="1" dirty="0" err="1">
                <a:solidFill>
                  <a:schemeClr val="accent1">
                    <a:lumMod val="75000"/>
                  </a:schemeClr>
                </a:solidFill>
              </a:rPr>
              <a:t>period</a:t>
            </a:r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b="1" dirty="0" err="1">
                <a:solidFill>
                  <a:schemeClr val="accent1">
                    <a:lumMod val="75000"/>
                  </a:schemeClr>
                </a:solidFill>
              </a:rPr>
              <a:t>time</a:t>
            </a:r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b="1" dirty="0" err="1">
                <a:solidFill>
                  <a:schemeClr val="accent1">
                    <a:lumMod val="75000"/>
                  </a:schemeClr>
                </a:solidFill>
              </a:rPr>
              <a:t>would</a:t>
            </a:r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 it </a:t>
            </a:r>
            <a:r>
              <a:rPr lang="lv-LV" b="1" dirty="0" err="1">
                <a:solidFill>
                  <a:schemeClr val="accent1">
                    <a:lumMod val="75000"/>
                  </a:schemeClr>
                </a:solidFill>
              </a:rPr>
              <a:t>be</a:t>
            </a:r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br>
              <a:rPr lang="lv-LV" b="1" dirty="0">
                <a:solidFill>
                  <a:schemeClr val="accent1">
                    <a:lumMod val="75000"/>
                  </a:schemeClr>
                </a:solidFill>
              </a:rPr>
            </a:br>
            <a:endParaRPr lang="lv-LV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76641"/>
              </p:ext>
            </p:extLst>
          </p:nvPr>
        </p:nvGraphicFramePr>
        <p:xfrm>
          <a:off x="533400" y="1898904"/>
          <a:ext cx="8153400" cy="4806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409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512511" cy="762000"/>
          </a:xfrm>
        </p:spPr>
        <p:txBody>
          <a:bodyPr/>
          <a:lstStyle/>
          <a:p>
            <a:endParaRPr lang="lv-LV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9274909"/>
              </p:ext>
            </p:extLst>
          </p:nvPr>
        </p:nvGraphicFramePr>
        <p:xfrm>
          <a:off x="838200" y="1143000"/>
          <a:ext cx="3733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86091280"/>
              </p:ext>
            </p:extLst>
          </p:nvPr>
        </p:nvGraphicFramePr>
        <p:xfrm>
          <a:off x="4648200" y="2057400"/>
          <a:ext cx="3727450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533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14.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ansvered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YES to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previous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question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belive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experiences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these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people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had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abroad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influences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decision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lv-LV" sz="1800" b="1" dirty="0" err="1">
                <a:solidFill>
                  <a:schemeClr val="accent1">
                    <a:lumMod val="75000"/>
                  </a:schemeClr>
                </a:solidFill>
              </a:rPr>
              <a:t>emigrate</a:t>
            </a:r>
            <a: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br>
              <a:rPr lang="lv-LV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lv-LV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610110"/>
              </p:ext>
            </p:extLst>
          </p:nvPr>
        </p:nvGraphicFramePr>
        <p:xfrm>
          <a:off x="304800" y="17526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646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Jelgava </a:t>
            </a:r>
            <a:r>
              <a:rPr lang="lv-LV" dirty="0" err="1" smtClean="0"/>
              <a:t>secondary</a:t>
            </a:r>
            <a:r>
              <a:rPr lang="lv-LV" dirty="0" smtClean="0"/>
              <a:t> </a:t>
            </a:r>
            <a:r>
              <a:rPr lang="lv-LV" dirty="0" err="1" smtClean="0"/>
              <a:t>school</a:t>
            </a:r>
            <a:r>
              <a:rPr lang="lv-LV" dirty="0" smtClean="0"/>
              <a:t> No 4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96 respondents</a:t>
            </a:r>
          </a:p>
          <a:p>
            <a:r>
              <a:rPr lang="lv-LV" dirty="0" err="1" smtClean="0"/>
              <a:t>Forms</a:t>
            </a:r>
            <a:r>
              <a:rPr lang="lv-LV" dirty="0" smtClean="0"/>
              <a:t> 10.-12. </a:t>
            </a:r>
            <a:endParaRPr lang="lv-LV" dirty="0"/>
          </a:p>
        </p:txBody>
      </p:sp>
      <p:pic>
        <p:nvPicPr>
          <p:cNvPr id="10243" name="Picture 3" descr="C:\Users\user\Desktop\uzdevumi\Capt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7257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rgbClr val="00B0F0"/>
                </a:solidFill>
              </a:rPr>
              <a:t>9. </a:t>
            </a:r>
            <a:r>
              <a:rPr lang="lv-LV" b="1" dirty="0" err="1">
                <a:solidFill>
                  <a:srgbClr val="00B0F0"/>
                </a:solidFill>
              </a:rPr>
              <a:t>Do</a:t>
            </a:r>
            <a:r>
              <a:rPr lang="lv-LV" b="1" dirty="0">
                <a:solidFill>
                  <a:srgbClr val="00B0F0"/>
                </a:solidFill>
              </a:rPr>
              <a:t> </a:t>
            </a:r>
            <a:r>
              <a:rPr lang="lv-LV" b="1" dirty="0" err="1">
                <a:solidFill>
                  <a:srgbClr val="00B0F0"/>
                </a:solidFill>
              </a:rPr>
              <a:t>you</a:t>
            </a:r>
            <a:r>
              <a:rPr lang="lv-LV" b="1" dirty="0">
                <a:solidFill>
                  <a:srgbClr val="00B0F0"/>
                </a:solidFill>
              </a:rPr>
              <a:t> </a:t>
            </a:r>
            <a:r>
              <a:rPr lang="lv-LV" b="1" dirty="0" err="1">
                <a:solidFill>
                  <a:srgbClr val="00B0F0"/>
                </a:solidFill>
              </a:rPr>
              <a:t>want</a:t>
            </a:r>
            <a:r>
              <a:rPr lang="lv-LV" b="1" dirty="0">
                <a:solidFill>
                  <a:srgbClr val="00B0F0"/>
                </a:solidFill>
              </a:rPr>
              <a:t> to </a:t>
            </a:r>
            <a:r>
              <a:rPr lang="lv-LV" b="1" dirty="0" err="1">
                <a:solidFill>
                  <a:srgbClr val="00B0F0"/>
                </a:solidFill>
              </a:rPr>
              <a:t>emigrate</a:t>
            </a:r>
            <a:r>
              <a:rPr lang="lv-LV" b="1" dirty="0">
                <a:solidFill>
                  <a:srgbClr val="00B0F0"/>
                </a:solidFill>
              </a:rPr>
              <a:t>?</a:t>
            </a:r>
            <a:r>
              <a:rPr lang="en-US" b="1" dirty="0">
                <a:solidFill>
                  <a:srgbClr val="00B0F0"/>
                </a:solidFill>
              </a:rPr>
              <a:t/>
            </a:r>
            <a:br>
              <a:rPr lang="en-US" b="1" dirty="0">
                <a:solidFill>
                  <a:srgbClr val="00B0F0"/>
                </a:solidFill>
              </a:rPr>
            </a:br>
            <a:endParaRPr lang="lv-LV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00314"/>
              </p:ext>
            </p:extLst>
          </p:nvPr>
        </p:nvGraphicFramePr>
        <p:xfrm>
          <a:off x="1066800" y="1905000"/>
          <a:ext cx="6934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393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200" b="1" dirty="0" smtClean="0">
                <a:solidFill>
                  <a:srgbClr val="5EDDEA"/>
                </a:solidFill>
              </a:rPr>
              <a:t>10. Why do you not want to emigrate?</a:t>
            </a:r>
            <a:br>
              <a:rPr lang="lv-LV" sz="3200" b="1" dirty="0" smtClean="0">
                <a:solidFill>
                  <a:srgbClr val="5EDDEA"/>
                </a:solidFill>
              </a:rPr>
            </a:br>
            <a:endParaRPr lang="lv-LV" sz="3200" b="1" dirty="0">
              <a:solidFill>
                <a:srgbClr val="5EDDEA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484212"/>
              </p:ext>
            </p:extLst>
          </p:nvPr>
        </p:nvGraphicFramePr>
        <p:xfrm>
          <a:off x="152400" y="1600200"/>
          <a:ext cx="8763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293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5146243"/>
              </p:ext>
            </p:extLst>
          </p:nvPr>
        </p:nvGraphicFramePr>
        <p:xfrm>
          <a:off x="4724400" y="16764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238345"/>
              </p:ext>
            </p:extLst>
          </p:nvPr>
        </p:nvGraphicFramePr>
        <p:xfrm>
          <a:off x="304800" y="304800"/>
          <a:ext cx="365760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956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257800"/>
            <a:ext cx="6512511" cy="1143000"/>
          </a:xfrm>
        </p:spPr>
        <p:txBody>
          <a:bodyPr/>
          <a:lstStyle/>
          <a:p>
            <a:endParaRPr lang="lv-LV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996193"/>
              </p:ext>
            </p:extLst>
          </p:nvPr>
        </p:nvGraphicFramePr>
        <p:xfrm>
          <a:off x="762000" y="1477328"/>
          <a:ext cx="7620000" cy="515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aisnstūris 3"/>
          <p:cNvSpPr/>
          <p:nvPr/>
        </p:nvSpPr>
        <p:spPr>
          <a:xfrm>
            <a:off x="990600" y="0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lv-LV" dirty="0" smtClean="0"/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lv-LV" dirty="0"/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lv-LV" dirty="0" smtClean="0">
                <a:solidFill>
                  <a:srgbClr val="0070C0"/>
                </a:solidFill>
              </a:rPr>
              <a:t>12</a:t>
            </a:r>
            <a:r>
              <a:rPr lang="lv-LV" dirty="0">
                <a:solidFill>
                  <a:srgbClr val="0070C0"/>
                </a:solidFill>
              </a:rPr>
              <a:t>. </a:t>
            </a:r>
            <a:r>
              <a:rPr lang="lv-LV" dirty="0" err="1">
                <a:solidFill>
                  <a:srgbClr val="0070C0"/>
                </a:solidFill>
              </a:rPr>
              <a:t>If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you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answered</a:t>
            </a:r>
            <a:r>
              <a:rPr lang="lv-LV" dirty="0">
                <a:solidFill>
                  <a:srgbClr val="0070C0"/>
                </a:solidFill>
              </a:rPr>
              <a:t> YES to </a:t>
            </a:r>
            <a:r>
              <a:rPr lang="lv-LV" dirty="0" err="1">
                <a:solidFill>
                  <a:srgbClr val="0070C0"/>
                </a:solidFill>
              </a:rPr>
              <a:t>the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previous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question</a:t>
            </a:r>
            <a:r>
              <a:rPr lang="lv-LV" dirty="0">
                <a:solidFill>
                  <a:srgbClr val="0070C0"/>
                </a:solidFill>
              </a:rPr>
              <a:t>, </a:t>
            </a:r>
            <a:r>
              <a:rPr lang="lv-LV" dirty="0" err="1">
                <a:solidFill>
                  <a:srgbClr val="0070C0"/>
                </a:solidFill>
              </a:rPr>
              <a:t>do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you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belive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that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the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experiences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these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people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had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abroad</a:t>
            </a:r>
            <a:r>
              <a:rPr lang="lv-LV" dirty="0">
                <a:solidFill>
                  <a:srgbClr val="0070C0"/>
                </a:solidFill>
              </a:rPr>
              <a:t> influences </a:t>
            </a:r>
            <a:r>
              <a:rPr lang="lv-LV" dirty="0" err="1">
                <a:solidFill>
                  <a:srgbClr val="0070C0"/>
                </a:solidFill>
              </a:rPr>
              <a:t>your</a:t>
            </a:r>
            <a:r>
              <a:rPr lang="lv-LV" dirty="0">
                <a:solidFill>
                  <a:srgbClr val="0070C0"/>
                </a:solidFill>
              </a:rPr>
              <a:t> </a:t>
            </a:r>
            <a:r>
              <a:rPr lang="lv-LV" dirty="0" err="1">
                <a:solidFill>
                  <a:srgbClr val="0070C0"/>
                </a:solidFill>
              </a:rPr>
              <a:t>decision</a:t>
            </a:r>
            <a:r>
              <a:rPr lang="lv-LV" dirty="0">
                <a:solidFill>
                  <a:srgbClr val="0070C0"/>
                </a:solidFill>
              </a:rPr>
              <a:t> NOT to </a:t>
            </a:r>
            <a:r>
              <a:rPr lang="lv-LV" dirty="0" err="1">
                <a:solidFill>
                  <a:srgbClr val="0070C0"/>
                </a:solidFill>
              </a:rPr>
              <a:t>emigrate</a:t>
            </a:r>
            <a:r>
              <a:rPr lang="lv-LV" dirty="0">
                <a:solidFill>
                  <a:srgbClr val="0070C0"/>
                </a:solidFill>
              </a:rPr>
              <a:t>?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6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52400"/>
            <a:ext cx="6965245" cy="1752599"/>
          </a:xfrm>
        </p:spPr>
        <p:txBody>
          <a:bodyPr>
            <a:normAutofit/>
          </a:bodyPr>
          <a:lstStyle/>
          <a:p>
            <a:r>
              <a:rPr lang="lv-LV" sz="3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15./13.</a:t>
            </a:r>
            <a:r>
              <a:rPr lang="en-US" sz="3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have to happen to make you to stay in your</a:t>
            </a:r>
            <a:r>
              <a:rPr lang="lv-LV" sz="31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v-LV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country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lv-LV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  <a:endParaRPr lang="lv-LV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838200" y="1524000"/>
          <a:ext cx="733425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651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ortrait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 emigrant</a:t>
            </a:r>
            <a:endParaRPr lang="lv-LV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075" name="Picture 3" descr="C:\Users\user\Desktop\jews-vs-emigrants[1]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" y="2819400"/>
            <a:ext cx="3674533" cy="33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.uzdevumi.lv/Resources/1b9e6991-5c14-4775-93dd-8b780bf476e6/DSC_492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522264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2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76400" y="533400"/>
            <a:ext cx="6512511" cy="1143000"/>
          </a:xfrm>
        </p:spPr>
        <p:txBody>
          <a:bodyPr/>
          <a:lstStyle/>
          <a:p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Marial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 status</a:t>
            </a:r>
            <a:endParaRPr lang="lv-LV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784869"/>
              </p:ext>
            </p:extLst>
          </p:nvPr>
        </p:nvGraphicFramePr>
        <p:xfrm>
          <a:off x="1178452" y="1676400"/>
          <a:ext cx="4038600" cy="251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2885820" cy="199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42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803366"/>
            <a:ext cx="6512511" cy="1143000"/>
          </a:xfrm>
        </p:spPr>
        <p:txBody>
          <a:bodyPr/>
          <a:lstStyle/>
          <a:p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Children</a:t>
            </a:r>
            <a:endParaRPr lang="lv-LV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515955"/>
              </p:ext>
            </p:extLst>
          </p:nvPr>
        </p:nvGraphicFramePr>
        <p:xfrm>
          <a:off x="1066800" y="3276600"/>
          <a:ext cx="419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752600"/>
            <a:ext cx="3053777" cy="22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42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6436311" cy="838200"/>
          </a:xfrm>
        </p:spPr>
        <p:txBody>
          <a:bodyPr>
            <a:normAutofit/>
          </a:bodyPr>
          <a:lstStyle/>
          <a:p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Age</a:t>
            </a:r>
            <a:endParaRPr lang="lv-LV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528551"/>
              </p:ext>
            </p:extLst>
          </p:nvPr>
        </p:nvGraphicFramePr>
        <p:xfrm>
          <a:off x="762000" y="16764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921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512511" cy="1143000"/>
          </a:xfrm>
        </p:spPr>
        <p:txBody>
          <a:bodyPr/>
          <a:lstStyle/>
          <a:p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Level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education</a:t>
            </a:r>
            <a:endParaRPr lang="lv-LV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847149"/>
              </p:ext>
            </p:extLst>
          </p:nvPr>
        </p:nvGraphicFramePr>
        <p:xfrm>
          <a:off x="964474" y="19812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73" y="3810000"/>
            <a:ext cx="3150325" cy="220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7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3289" y="5334000"/>
            <a:ext cx="6512511" cy="1143000"/>
          </a:xfrm>
        </p:spPr>
        <p:txBody>
          <a:bodyPr/>
          <a:lstStyle/>
          <a:p>
            <a:endParaRPr lang="lv-LV" sz="3600" b="1" dirty="0"/>
          </a:p>
        </p:txBody>
      </p:sp>
      <p:graphicFrame>
        <p:nvGraphicFramePr>
          <p:cNvPr id="7" name="Diagram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999663"/>
              </p:ext>
            </p:extLst>
          </p:nvPr>
        </p:nvGraphicFramePr>
        <p:xfrm>
          <a:off x="838200" y="1752600"/>
          <a:ext cx="7467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0" y="381001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v-LV" sz="3600" b="1" dirty="0" smtClean="0">
              <a:solidFill>
                <a:srgbClr val="8CADAE">
                  <a:shade val="75000"/>
                </a:srgbClr>
              </a:solidFill>
              <a:ea typeface="+mj-ea"/>
              <a:cs typeface="+mj-cs"/>
            </a:endParaRPr>
          </a:p>
          <a:p>
            <a:pPr algn="ctr"/>
            <a:r>
              <a:rPr lang="lv-LV" sz="3600" b="1" dirty="0" err="1" smtClean="0">
                <a:solidFill>
                  <a:srgbClr val="8CADAE">
                    <a:shade val="75000"/>
                  </a:srgbClr>
                </a:solidFill>
                <a:ea typeface="+mj-ea"/>
                <a:cs typeface="+mj-cs"/>
              </a:rPr>
              <a:t>Age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7501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914400"/>
            <a:ext cx="6512511" cy="1143000"/>
          </a:xfrm>
        </p:spPr>
        <p:txBody>
          <a:bodyPr/>
          <a:lstStyle/>
          <a:p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Level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qualification</a:t>
            </a:r>
            <a:endParaRPr lang="lv-LV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655809"/>
              </p:ext>
            </p:extLst>
          </p:nvPr>
        </p:nvGraphicFramePr>
        <p:xfrm>
          <a:off x="811306" y="3200400"/>
          <a:ext cx="4114800" cy="273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160002" cy="218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20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04800"/>
            <a:ext cx="6512511" cy="10668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Opportunities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employment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Latvia</a:t>
            </a:r>
            <a:endParaRPr lang="lv-LV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040818"/>
              </p:ext>
            </p:extLst>
          </p:nvPr>
        </p:nvGraphicFramePr>
        <p:xfrm>
          <a:off x="838200" y="2396658"/>
          <a:ext cx="3886200" cy="276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2895222" cy="180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52" y="41148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12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739588"/>
            <a:ext cx="6858000" cy="1143000"/>
          </a:xfrm>
        </p:spPr>
        <p:txBody>
          <a:bodyPr/>
          <a:lstStyle/>
          <a:p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Problem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v-LV" b="1" dirty="0" err="1" smtClean="0">
                <a:solidFill>
                  <a:schemeClr val="accent2">
                    <a:lumMod val="75000"/>
                  </a:schemeClr>
                </a:solidFill>
              </a:rPr>
              <a:t>credits</a:t>
            </a:r>
            <a:endParaRPr lang="lv-LV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734581"/>
              </p:ext>
            </p:extLst>
          </p:nvPr>
        </p:nvGraphicFramePr>
        <p:xfrm>
          <a:off x="838200" y="1752600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59" y="2971800"/>
            <a:ext cx="3347605" cy="297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attention!</a:t>
            </a:r>
            <a:endParaRPr lang="lv-LV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ksta vietturi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19.04.2013.</a:t>
            </a:r>
          </a:p>
          <a:p>
            <a:r>
              <a:rPr lang="lv-LV" dirty="0" smtClean="0"/>
              <a:t>Jelgava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5993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512511" cy="1066800"/>
          </a:xfrm>
          <a:noFill/>
        </p:spPr>
        <p:txBody>
          <a:bodyPr>
            <a:normAutofit/>
          </a:bodyPr>
          <a:lstStyle/>
          <a:p>
            <a:r>
              <a:rPr lang="lv-LV" sz="3600" b="1" dirty="0" err="1" smtClean="0">
                <a:solidFill>
                  <a:schemeClr val="bg2">
                    <a:lumMod val="50000"/>
                  </a:schemeClr>
                </a:solidFill>
              </a:rPr>
              <a:t>Gender</a:t>
            </a:r>
            <a:endParaRPr lang="lv-LV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96603"/>
              </p:ext>
            </p:extLst>
          </p:nvPr>
        </p:nvGraphicFramePr>
        <p:xfrm>
          <a:off x="838200" y="1828800"/>
          <a:ext cx="7543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71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1295400"/>
          </a:xfrm>
        </p:spPr>
        <p:txBody>
          <a:bodyPr/>
          <a:lstStyle/>
          <a:p>
            <a:r>
              <a:rPr lang="lv-LV" sz="3600" b="1" dirty="0" smtClean="0">
                <a:solidFill>
                  <a:schemeClr val="accent4"/>
                </a:solidFill>
              </a:rPr>
              <a:t>1.Do </a:t>
            </a:r>
            <a:r>
              <a:rPr lang="lv-LV" sz="3600" b="1" dirty="0" err="1" smtClean="0">
                <a:solidFill>
                  <a:schemeClr val="accent4"/>
                </a:solidFill>
              </a:rPr>
              <a:t>you</a:t>
            </a:r>
            <a:r>
              <a:rPr lang="lv-LV" sz="3600" b="1" dirty="0" smtClean="0">
                <a:solidFill>
                  <a:schemeClr val="accent4"/>
                </a:solidFill>
              </a:rPr>
              <a:t> </a:t>
            </a:r>
            <a:r>
              <a:rPr lang="lv-LV" sz="3600" b="1" dirty="0" err="1" smtClean="0">
                <a:solidFill>
                  <a:schemeClr val="accent4"/>
                </a:solidFill>
              </a:rPr>
              <a:t>want</a:t>
            </a:r>
            <a:r>
              <a:rPr lang="lv-LV" sz="3600" b="1" dirty="0" smtClean="0">
                <a:solidFill>
                  <a:schemeClr val="accent4"/>
                </a:solidFill>
              </a:rPr>
              <a:t> to </a:t>
            </a:r>
            <a:r>
              <a:rPr lang="lv-LV" sz="3600" b="1" dirty="0" err="1" smtClean="0">
                <a:solidFill>
                  <a:schemeClr val="accent4"/>
                </a:solidFill>
              </a:rPr>
              <a:t>study</a:t>
            </a:r>
            <a:r>
              <a:rPr lang="lv-LV" sz="3600" b="1" dirty="0" smtClean="0">
                <a:solidFill>
                  <a:schemeClr val="accent4"/>
                </a:solidFill>
              </a:rPr>
              <a:t>?</a:t>
            </a:r>
            <a:endParaRPr lang="lv-LV" sz="3600" b="1" dirty="0">
              <a:solidFill>
                <a:schemeClr val="accent4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616529"/>
              </p:ext>
            </p:extLst>
          </p:nvPr>
        </p:nvGraphicFramePr>
        <p:xfrm>
          <a:off x="838200" y="1828800"/>
          <a:ext cx="73152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76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620000" cy="1066800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chemeClr val="accent4"/>
                </a:solidFill>
              </a:rPr>
              <a:t>2. I </a:t>
            </a:r>
            <a:r>
              <a:rPr lang="lv-LV" b="1" dirty="0" err="1" smtClean="0">
                <a:solidFill>
                  <a:schemeClr val="accent4"/>
                </a:solidFill>
              </a:rPr>
              <a:t>want</a:t>
            </a:r>
            <a:r>
              <a:rPr lang="lv-LV" b="1" dirty="0" smtClean="0">
                <a:solidFill>
                  <a:schemeClr val="accent4"/>
                </a:solidFill>
              </a:rPr>
              <a:t> to </a:t>
            </a:r>
            <a:r>
              <a:rPr lang="lv-LV" b="1" dirty="0" err="1" smtClean="0">
                <a:solidFill>
                  <a:schemeClr val="accent4"/>
                </a:solidFill>
              </a:rPr>
              <a:t>study</a:t>
            </a:r>
            <a:r>
              <a:rPr lang="lv-LV" b="1" dirty="0" smtClean="0">
                <a:solidFill>
                  <a:schemeClr val="accent4"/>
                </a:solidFill>
              </a:rPr>
              <a:t> </a:t>
            </a:r>
            <a:r>
              <a:rPr lang="lv-LV" b="1" dirty="0" err="1" smtClean="0">
                <a:solidFill>
                  <a:schemeClr val="accent4"/>
                </a:solidFill>
              </a:rPr>
              <a:t>because</a:t>
            </a:r>
            <a:r>
              <a:rPr lang="lv-LV" b="1" dirty="0" smtClean="0">
                <a:solidFill>
                  <a:schemeClr val="accent4"/>
                </a:solidFill>
              </a:rPr>
              <a:t>…</a:t>
            </a:r>
            <a:endParaRPr lang="lv-LV" b="1" dirty="0">
              <a:solidFill>
                <a:schemeClr val="accent4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961869"/>
              </p:ext>
            </p:extLst>
          </p:nvPr>
        </p:nvGraphicFramePr>
        <p:xfrm>
          <a:off x="762000" y="1600200"/>
          <a:ext cx="7620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77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096"/>
            <a:ext cx="8686799" cy="1219200"/>
          </a:xfrm>
        </p:spPr>
        <p:txBody>
          <a:bodyPr>
            <a:normAutofit/>
          </a:bodyPr>
          <a:lstStyle/>
          <a:p>
            <a:r>
              <a:rPr lang="lv-LV" sz="3600" b="1" dirty="0" smtClean="0"/>
              <a:t> </a:t>
            </a:r>
            <a:r>
              <a:rPr lang="lv-LV" sz="3600" b="1" dirty="0"/>
              <a:t/>
            </a:r>
            <a:br>
              <a:rPr lang="lv-LV" sz="3600" b="1" dirty="0"/>
            </a:br>
            <a:r>
              <a:rPr lang="lv-LV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3.</a:t>
            </a:r>
            <a:r>
              <a:rPr lang="lv-LV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 </a:t>
            </a:r>
            <a:r>
              <a:rPr lang="lv-LV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do</a:t>
            </a:r>
            <a:r>
              <a:rPr lang="lv-LV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lv-LV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not</a:t>
            </a:r>
            <a:r>
              <a:rPr lang="lv-LV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lv-LV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want</a:t>
            </a:r>
            <a:r>
              <a:rPr lang="lv-LV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to </a:t>
            </a:r>
            <a:r>
              <a:rPr lang="lv-LV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study</a:t>
            </a:r>
            <a:r>
              <a:rPr lang="lv-LV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lv-LV" sz="3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because</a:t>
            </a:r>
            <a:r>
              <a:rPr lang="lv-LV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…</a:t>
            </a:r>
            <a:endParaRPr lang="lv-LV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526619"/>
              </p:ext>
            </p:extLst>
          </p:nvPr>
        </p:nvGraphicFramePr>
        <p:xfrm>
          <a:off x="381000" y="1289304"/>
          <a:ext cx="8458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4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543800" cy="1295400"/>
          </a:xfrm>
        </p:spPr>
        <p:txBody>
          <a:bodyPr/>
          <a:lstStyle/>
          <a:p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lv-LV" sz="3600" b="1" dirty="0" smtClean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lv-LV" sz="3600" b="1" dirty="0" err="1" smtClean="0">
                <a:solidFill>
                  <a:schemeClr val="bg2">
                    <a:lumMod val="50000"/>
                  </a:schemeClr>
                </a:solidFill>
              </a:rPr>
              <a:t>Do</a:t>
            </a:r>
            <a:r>
              <a:rPr lang="lv-LV" sz="3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lv-LV" sz="3600" b="1" dirty="0" err="1" smtClean="0">
                <a:solidFill>
                  <a:schemeClr val="bg2">
                    <a:lumMod val="50000"/>
                  </a:schemeClr>
                </a:solidFill>
              </a:rPr>
              <a:t>you</a:t>
            </a:r>
            <a:r>
              <a:rPr lang="lv-LV" sz="3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lv-LV" sz="3600" b="1" dirty="0" err="1" smtClean="0">
                <a:solidFill>
                  <a:schemeClr val="bg2">
                    <a:lumMod val="50000"/>
                  </a:schemeClr>
                </a:solidFill>
              </a:rPr>
              <a:t>want</a:t>
            </a:r>
            <a:r>
              <a:rPr lang="lv-LV" sz="3600" b="1" dirty="0" smtClean="0">
                <a:solidFill>
                  <a:schemeClr val="bg2">
                    <a:lumMod val="50000"/>
                  </a:schemeClr>
                </a:solidFill>
              </a:rPr>
              <a:t> to </a:t>
            </a:r>
            <a:r>
              <a:rPr lang="lv-LV" sz="3600" b="1" dirty="0" err="1" smtClean="0">
                <a:solidFill>
                  <a:schemeClr val="bg2">
                    <a:lumMod val="50000"/>
                  </a:schemeClr>
                </a:solidFill>
              </a:rPr>
              <a:t>study</a:t>
            </a:r>
            <a:r>
              <a:rPr lang="lv-LV" sz="36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lv-LV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79097"/>
              </p:ext>
            </p:extLst>
          </p:nvPr>
        </p:nvGraphicFramePr>
        <p:xfrm>
          <a:off x="762000" y="1447800"/>
          <a:ext cx="7620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799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077200" cy="1371600"/>
          </a:xfrm>
        </p:spPr>
        <p:txBody>
          <a:bodyPr>
            <a:normAutofit fontScale="90000"/>
          </a:bodyPr>
          <a:lstStyle/>
          <a:p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lv-LV" sz="3600" dirty="0" smtClean="0"/>
              <a:t>.</a:t>
            </a:r>
            <a:br>
              <a:rPr lang="lv-LV" sz="3600" dirty="0" smtClean="0"/>
            </a:br>
            <a:r>
              <a:rPr lang="lv-LV" sz="3600" b="1" dirty="0" smtClean="0">
                <a:solidFill>
                  <a:schemeClr val="accent2"/>
                </a:solidFill>
              </a:rPr>
              <a:t>5. </a:t>
            </a:r>
            <a:r>
              <a:rPr lang="lv-LV" sz="3600" b="1" dirty="0" err="1" smtClean="0">
                <a:solidFill>
                  <a:schemeClr val="accent2"/>
                </a:solidFill>
              </a:rPr>
              <a:t>What</a:t>
            </a:r>
            <a:r>
              <a:rPr lang="lv-LV" sz="3600" b="1" dirty="0" smtClean="0">
                <a:solidFill>
                  <a:schemeClr val="accent2"/>
                </a:solidFill>
              </a:rPr>
              <a:t> </a:t>
            </a:r>
            <a:r>
              <a:rPr lang="lv-LV" sz="3600" b="1" dirty="0" err="1" smtClean="0">
                <a:solidFill>
                  <a:schemeClr val="accent2"/>
                </a:solidFill>
              </a:rPr>
              <a:t>motivates</a:t>
            </a:r>
            <a:r>
              <a:rPr lang="lv-LV" sz="3600" b="1" dirty="0" smtClean="0">
                <a:solidFill>
                  <a:schemeClr val="accent2"/>
                </a:solidFill>
              </a:rPr>
              <a:t> </a:t>
            </a:r>
            <a:r>
              <a:rPr lang="lv-LV" sz="3600" b="1" dirty="0" err="1" smtClean="0">
                <a:solidFill>
                  <a:schemeClr val="accent2"/>
                </a:solidFill>
              </a:rPr>
              <a:t>you</a:t>
            </a:r>
            <a:r>
              <a:rPr lang="lv-LV" sz="3600" b="1" dirty="0" smtClean="0">
                <a:solidFill>
                  <a:schemeClr val="accent2"/>
                </a:solidFill>
              </a:rPr>
              <a:t> to </a:t>
            </a:r>
            <a:r>
              <a:rPr lang="lv-LV" sz="3600" b="1" dirty="0" err="1">
                <a:solidFill>
                  <a:schemeClr val="accent2"/>
                </a:solidFill>
              </a:rPr>
              <a:t>study</a:t>
            </a:r>
            <a:r>
              <a:rPr lang="lv-LV" sz="3600" b="1" dirty="0">
                <a:solidFill>
                  <a:schemeClr val="accent2"/>
                </a:solidFill>
              </a:rPr>
              <a:t> </a:t>
            </a:r>
            <a:r>
              <a:rPr lang="lv-LV" sz="3600" b="1" dirty="0" err="1">
                <a:solidFill>
                  <a:schemeClr val="accent2"/>
                </a:solidFill>
              </a:rPr>
              <a:t>abroud</a:t>
            </a:r>
            <a:r>
              <a:rPr lang="lv-LV" sz="3600" b="1" dirty="0" smtClean="0">
                <a:solidFill>
                  <a:schemeClr val="accent2"/>
                </a:solidFill>
              </a:rPr>
              <a:t>?</a:t>
            </a:r>
            <a:endParaRPr lang="lv-LV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486196"/>
              </p:ext>
            </p:extLst>
          </p:nvPr>
        </p:nvGraphicFramePr>
        <p:xfrm>
          <a:off x="381000" y="1676400"/>
          <a:ext cx="8305800" cy="471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82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268</TotalTime>
  <Words>293</Words>
  <Application>Microsoft Office PowerPoint</Application>
  <PresentationFormat>On-screen Show (4:3)</PresentationFormat>
  <Paragraphs>46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Pushpin</vt:lpstr>
      <vt:lpstr>PowerPoint Presentation</vt:lpstr>
      <vt:lpstr>Jelgava secondary school No 4</vt:lpstr>
      <vt:lpstr>PowerPoint Presentation</vt:lpstr>
      <vt:lpstr>Gender</vt:lpstr>
      <vt:lpstr>1.Do you want to study?</vt:lpstr>
      <vt:lpstr>2. I want to study because…</vt:lpstr>
      <vt:lpstr>  3.I do not want to study because…</vt:lpstr>
      <vt:lpstr> 4. Do you want to study?</vt:lpstr>
      <vt:lpstr> . 5. What motivates you to study abroud?</vt:lpstr>
      <vt:lpstr>6. In what foreign country would you like to study? </vt:lpstr>
      <vt:lpstr>6./7. What kind of experience with abroad do you have? </vt:lpstr>
      <vt:lpstr>7./8. What do you think to study? </vt:lpstr>
      <vt:lpstr>8. Do you want to emigrate?</vt:lpstr>
      <vt:lpstr>9. I would like to emigrate because…</vt:lpstr>
      <vt:lpstr> 10. Why do you not want to emigrate?</vt:lpstr>
      <vt:lpstr>11. What kind of job you think you will find in the country where you would like to emigrate?</vt:lpstr>
      <vt:lpstr>12. If you emigrated, for what period of time would it be? </vt:lpstr>
      <vt:lpstr>PowerPoint Presentation</vt:lpstr>
      <vt:lpstr>14. If you ansvered YES to the previous question, do you belive that the experiences these people had abroad influences your decision to emigrate? </vt:lpstr>
      <vt:lpstr>9. Do you want to emigrate? </vt:lpstr>
      <vt:lpstr>10. Why do you not want to emigrate? </vt:lpstr>
      <vt:lpstr>PowerPoint Presentation</vt:lpstr>
      <vt:lpstr>PowerPoint Presentation</vt:lpstr>
      <vt:lpstr>15./13.What have to happen to make you to stay in your country ?</vt:lpstr>
      <vt:lpstr>Portrait of the emigrant</vt:lpstr>
      <vt:lpstr>Marial status</vt:lpstr>
      <vt:lpstr>Children</vt:lpstr>
      <vt:lpstr>Age</vt:lpstr>
      <vt:lpstr>Level of education</vt:lpstr>
      <vt:lpstr>Level of qualification</vt:lpstr>
      <vt:lpstr> Opportunities for employment in Latvia</vt:lpstr>
      <vt:lpstr>Problem with credits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</dc:title>
  <dc:creator>Ingrīda Drēska</dc:creator>
  <cp:lastModifiedBy>Ingrīda Drēska</cp:lastModifiedBy>
  <cp:revision>29</cp:revision>
  <dcterms:created xsi:type="dcterms:W3CDTF">2013-03-28T12:47:55Z</dcterms:created>
  <dcterms:modified xsi:type="dcterms:W3CDTF">2013-04-18T17:50:44Z</dcterms:modified>
</cp:coreProperties>
</file>