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8"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38" d="100"/>
          <a:sy n="38" d="100"/>
        </p:scale>
        <p:origin x="-142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2" name="Footer Placeholder 1"/>
          <p:cNvSpPr>
            <a:spLocks noGrp="1"/>
          </p:cNvSpPr>
          <p:nvPr>
            <p:ph type="ftr" sz="quarter" idx="11"/>
          </p:nvPr>
        </p:nvSpPr>
        <p:spPr/>
        <p:txBody>
          <a:bodyPr/>
          <a:lstStyle/>
          <a:p>
            <a:endParaRPr lang="lv-LV"/>
          </a:p>
        </p:txBody>
      </p:sp>
      <p:sp>
        <p:nvSpPr>
          <p:cNvPr id="15" name="Slide Number Placeholder 14"/>
          <p:cNvSpPr>
            <a:spLocks noGrp="1"/>
          </p:cNvSpPr>
          <p:nvPr>
            <p:ph type="sldNum" sz="quarter" idx="12"/>
          </p:nvPr>
        </p:nvSpPr>
        <p:spPr>
          <a:xfrm>
            <a:off x="8229600" y="6473952"/>
            <a:ext cx="758952" cy="246888"/>
          </a:xfrm>
        </p:spPr>
        <p:txBody>
          <a:bodyPr/>
          <a:lstStyle/>
          <a:p>
            <a:fld id="{FAB19E7B-471D-412A-A6F0-FF0337761619}"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19" name="Footer Placeholder 18"/>
          <p:cNvSpPr>
            <a:spLocks noGrp="1"/>
          </p:cNvSpPr>
          <p:nvPr>
            <p:ph type="ftr" sz="quarter" idx="11"/>
          </p:nvPr>
        </p:nvSpPr>
        <p:spPr>
          <a:xfrm>
            <a:off x="3581400" y="76200"/>
            <a:ext cx="2895600" cy="288925"/>
          </a:xfrm>
        </p:spPr>
        <p:txBody>
          <a:bodyPr/>
          <a:lstStyle/>
          <a:p>
            <a:endParaRPr lang="lv-LV"/>
          </a:p>
        </p:txBody>
      </p:sp>
      <p:sp>
        <p:nvSpPr>
          <p:cNvPr id="16" name="Slide Number Placeholder 15"/>
          <p:cNvSpPr>
            <a:spLocks noGrp="1"/>
          </p:cNvSpPr>
          <p:nvPr>
            <p:ph type="sldNum" sz="quarter" idx="12"/>
          </p:nvPr>
        </p:nvSpPr>
        <p:spPr>
          <a:xfrm>
            <a:off x="8229600" y="6473952"/>
            <a:ext cx="758952" cy="246888"/>
          </a:xfrm>
        </p:spPr>
        <p:txBody>
          <a:bodyPr/>
          <a:lstStyle/>
          <a:p>
            <a:fld id="{FAB19E7B-471D-412A-A6F0-FF0337761619}"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11" name="Footer Placeholder 10"/>
          <p:cNvSpPr>
            <a:spLocks noGrp="1"/>
          </p:cNvSpPr>
          <p:nvPr>
            <p:ph type="ftr" sz="quarter" idx="11"/>
          </p:nvPr>
        </p:nvSpPr>
        <p:spPr/>
        <p:txBody>
          <a:bodyPr/>
          <a:lstStyle/>
          <a:p>
            <a:endParaRPr lang="lv-LV"/>
          </a:p>
        </p:txBody>
      </p:sp>
      <p:sp>
        <p:nvSpPr>
          <p:cNvPr id="16" name="Slide Number Placeholder 15"/>
          <p:cNvSpPr>
            <a:spLocks noGrp="1"/>
          </p:cNvSpPr>
          <p:nvPr>
            <p:ph type="sldNum" sz="quarter" idx="12"/>
          </p:nvPr>
        </p:nvSpPr>
        <p:spPr/>
        <p:txBody>
          <a:bodyPr/>
          <a:lstStyle/>
          <a:p>
            <a:fld id="{FAB19E7B-471D-412A-A6F0-FF0337761619}" type="slidenum">
              <a:rPr lang="lv-LV" smtClean="0"/>
              <a:pPr/>
              <a:t>‹#›</a:t>
            </a:fld>
            <a:endParaRPr lang="lv-LV"/>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10" name="Footer Placeholder 9"/>
          <p:cNvSpPr>
            <a:spLocks noGrp="1"/>
          </p:cNvSpPr>
          <p:nvPr>
            <p:ph type="ftr" sz="quarter" idx="11"/>
          </p:nvPr>
        </p:nvSpPr>
        <p:spPr/>
        <p:txBody>
          <a:bodyPr/>
          <a:lstStyle/>
          <a:p>
            <a:endParaRPr lang="lv-LV"/>
          </a:p>
        </p:txBody>
      </p:sp>
      <p:sp>
        <p:nvSpPr>
          <p:cNvPr id="31" name="Slide Number Placeholder 30"/>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a:xfrm>
            <a:off x="8229600" y="6477000"/>
            <a:ext cx="762000" cy="246888"/>
          </a:xfrm>
        </p:spPr>
        <p:txBody>
          <a:bodyPr/>
          <a:lstStyle/>
          <a:p>
            <a:fld id="{FAB19E7B-471D-412A-A6F0-FF0337761619}" type="slidenum">
              <a:rPr lang="lv-LV" smtClean="0"/>
              <a:pPr/>
              <a:t>‹#›</a:t>
            </a:fld>
            <a:endParaRPr lang="lv-LV"/>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21" name="Footer Placeholder 20"/>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24" name="Footer Placeholder 23"/>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29" name="Footer Placeholder 28"/>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AB19E7B-471D-412A-A6F0-FF0337761619}"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E0C37FF-7C87-4D03-A07C-F529EF4420CF}" type="datetimeFigureOut">
              <a:rPr lang="lv-LV" smtClean="0"/>
              <a:pPr/>
              <a:t>2014.08.20.</a:t>
            </a:fld>
            <a:endParaRPr lang="lv-LV"/>
          </a:p>
        </p:txBody>
      </p:sp>
      <p:sp>
        <p:nvSpPr>
          <p:cNvPr id="5" name="Footer Placeholder 4"/>
          <p:cNvSpPr>
            <a:spLocks noGrp="1"/>
          </p:cNvSpPr>
          <p:nvPr>
            <p:ph type="ftr" sz="quarter" idx="11"/>
          </p:nvPr>
        </p:nvSpPr>
        <p:spPr/>
        <p:txBody>
          <a:bodyPr/>
          <a:lstStyle/>
          <a:p>
            <a:endParaRPr lang="lv-LV"/>
          </a:p>
        </p:txBody>
      </p:sp>
      <p:sp>
        <p:nvSpPr>
          <p:cNvPr id="31" name="Slide Number Placeholder 30"/>
          <p:cNvSpPr>
            <a:spLocks noGrp="1"/>
          </p:cNvSpPr>
          <p:nvPr>
            <p:ph type="sldNum" sz="quarter" idx="12"/>
          </p:nvPr>
        </p:nvSpPr>
        <p:spPr/>
        <p:txBody>
          <a:bodyPr/>
          <a:lstStyle/>
          <a:p>
            <a:fld id="{FAB19E7B-471D-412A-A6F0-FF0337761619}" type="slidenum">
              <a:rPr lang="lv-LV" smtClean="0"/>
              <a:pPr/>
              <a:t>‹#›</a:t>
            </a:fld>
            <a:endParaRPr lang="lv-LV"/>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E0C37FF-7C87-4D03-A07C-F529EF4420CF}" type="datetimeFigureOut">
              <a:rPr lang="lv-LV" smtClean="0"/>
              <a:pPr/>
              <a:t>2014.08.20.</a:t>
            </a:fld>
            <a:endParaRPr lang="lv-LV"/>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lv-LV"/>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AB19E7B-471D-412A-A6F0-FF0337761619}" type="slidenum">
              <a:rPr lang="lv-LV" smtClean="0"/>
              <a:pPr/>
              <a:t>‹#›</a:t>
            </a:fld>
            <a:endParaRPr lang="lv-LV"/>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lv-LV" dirty="0"/>
          </a:p>
        </p:txBody>
      </p:sp>
      <p:sp>
        <p:nvSpPr>
          <p:cNvPr id="3" name="Subtitle 2"/>
          <p:cNvSpPr>
            <a:spLocks noGrp="1"/>
          </p:cNvSpPr>
          <p:nvPr>
            <p:ph type="subTitle" idx="1"/>
          </p:nvPr>
        </p:nvSpPr>
        <p:spPr>
          <a:xfrm>
            <a:off x="928662" y="2428868"/>
            <a:ext cx="7929618" cy="2357454"/>
          </a:xfrm>
        </p:spPr>
        <p:txBody>
          <a:bodyPr>
            <a:normAutofit fontScale="92500" lnSpcReduction="10000"/>
          </a:bodyPr>
          <a:lstStyle/>
          <a:p>
            <a:endParaRPr lang="lv-LV" dirty="0" smtClean="0"/>
          </a:p>
          <a:p>
            <a:r>
              <a:rPr lang="lv-LV" dirty="0" smtClean="0"/>
              <a:t>ES Mūžizglītības programmas</a:t>
            </a:r>
          </a:p>
          <a:p>
            <a:r>
              <a:rPr lang="lv-LV" dirty="0" err="1" smtClean="0"/>
              <a:t>Comenius</a:t>
            </a:r>
            <a:r>
              <a:rPr lang="lv-LV" dirty="0" smtClean="0"/>
              <a:t> apakšprogrammas</a:t>
            </a:r>
          </a:p>
          <a:p>
            <a:r>
              <a:rPr lang="lv-LV" dirty="0" smtClean="0"/>
              <a:t>Divpusējās partnerības projekts</a:t>
            </a:r>
          </a:p>
          <a:p>
            <a:r>
              <a:rPr lang="lv-LV" b="1" dirty="0" smtClean="0"/>
              <a:t>„Studēt vai strādāt? Palikt vai aizbraukt?”</a:t>
            </a:r>
          </a:p>
          <a:p>
            <a:r>
              <a:rPr lang="lv-LV" dirty="0" smtClean="0"/>
              <a:t>Līguma nr. 2012-1-LV1-COM07-03497 1</a:t>
            </a:r>
            <a:endParaRPr lang="lv-LV" dirty="0"/>
          </a:p>
        </p:txBody>
      </p:sp>
      <p:pic>
        <p:nvPicPr>
          <p:cNvPr id="4" name="Picture 3"/>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428728" y="428604"/>
            <a:ext cx="1857388" cy="1357322"/>
          </a:xfrm>
          <a:prstGeom prst="rect">
            <a:avLst/>
          </a:prstGeom>
          <a:noFill/>
        </p:spPr>
      </p:pic>
      <p:pic>
        <p:nvPicPr>
          <p:cNvPr id="5" name="Picture 4"/>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3428992" y="428604"/>
            <a:ext cx="2786082" cy="1357322"/>
          </a:xfrm>
          <a:prstGeom prst="rect">
            <a:avLst/>
          </a:prstGeom>
          <a:noFill/>
        </p:spPr>
      </p:pic>
      <p:pic>
        <p:nvPicPr>
          <p:cNvPr id="6" name="Picture 5"/>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6643702" y="428604"/>
            <a:ext cx="2000264" cy="135732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6</a:t>
            </a:r>
            <a:r>
              <a:rPr lang="en-GB" b="1" dirty="0" smtClean="0"/>
              <a:t>What did not you satisfy during the implementation of the project?</a:t>
            </a:r>
            <a:endParaRPr lang="lv-LV" dirty="0"/>
          </a:p>
        </p:txBody>
      </p:sp>
      <p:sp>
        <p:nvSpPr>
          <p:cNvPr id="3" name="Content Placeholder 2"/>
          <p:cNvSpPr>
            <a:spLocks noGrp="1"/>
          </p:cNvSpPr>
          <p:nvPr>
            <p:ph idx="1"/>
          </p:nvPr>
        </p:nvSpPr>
        <p:spPr>
          <a:xfrm>
            <a:off x="1435608" y="1857364"/>
            <a:ext cx="7498080" cy="4714908"/>
          </a:xfrm>
        </p:spPr>
        <p:txBody>
          <a:bodyPr>
            <a:normAutofit fontScale="70000" lnSpcReduction="20000"/>
          </a:bodyPr>
          <a:lstStyle/>
          <a:p>
            <a:pPr lvl="0"/>
            <a:r>
              <a:rPr lang="en-GB" dirty="0" smtClean="0"/>
              <a:t>40% of the students said that there is nothing they did not satisfy during the project, </a:t>
            </a:r>
            <a:endParaRPr lang="lv-LV" dirty="0" smtClean="0"/>
          </a:p>
          <a:p>
            <a:pPr lvl="0"/>
            <a:r>
              <a:rPr lang="en-GB" dirty="0" smtClean="0"/>
              <a:t>25% said that they would have liked to have more free time activities,</a:t>
            </a:r>
            <a:endParaRPr lang="lv-LV" dirty="0" smtClean="0"/>
          </a:p>
          <a:p>
            <a:pPr lvl="0"/>
            <a:r>
              <a:rPr lang="en-GB" dirty="0" smtClean="0"/>
              <a:t>4.1% would have liked more sport activities,</a:t>
            </a:r>
            <a:endParaRPr lang="lv-LV" dirty="0" smtClean="0"/>
          </a:p>
          <a:p>
            <a:pPr lvl="0"/>
            <a:r>
              <a:rPr lang="en-GB" dirty="0" smtClean="0"/>
              <a:t>4.1% would have liked more trips,</a:t>
            </a:r>
            <a:endParaRPr lang="lv-LV" dirty="0" smtClean="0"/>
          </a:p>
          <a:p>
            <a:pPr lvl="0"/>
            <a:r>
              <a:rPr lang="en-GB" dirty="0" smtClean="0"/>
              <a:t>4.1% would have liked to spend more time in Latvia, </a:t>
            </a:r>
            <a:endParaRPr lang="lv-LV" dirty="0" smtClean="0"/>
          </a:p>
          <a:p>
            <a:pPr lvl="0"/>
            <a:r>
              <a:rPr lang="en-GB" dirty="0" smtClean="0"/>
              <a:t>6.25 partner weaknesses in English, it led to some misunderstanding,</a:t>
            </a:r>
            <a:endParaRPr lang="lv-LV" dirty="0" smtClean="0"/>
          </a:p>
          <a:p>
            <a:pPr lvl="0"/>
            <a:r>
              <a:rPr lang="en-GB" dirty="0" smtClean="0"/>
              <a:t>6.25% too little free time, </a:t>
            </a:r>
            <a:endParaRPr lang="lv-LV" dirty="0" smtClean="0"/>
          </a:p>
          <a:p>
            <a:pPr lvl="0"/>
            <a:r>
              <a:rPr lang="en-GB" dirty="0" smtClean="0"/>
              <a:t>2 % living conditions in the host family could be better,</a:t>
            </a:r>
            <a:endParaRPr lang="lv-LV" dirty="0" smtClean="0"/>
          </a:p>
          <a:p>
            <a:pPr lvl="0"/>
            <a:r>
              <a:rPr lang="en-GB" dirty="0" smtClean="0"/>
              <a:t>4.1%  (boys) too little food during partner visit, </a:t>
            </a:r>
            <a:endParaRPr lang="lv-LV" dirty="0" smtClean="0"/>
          </a:p>
          <a:p>
            <a:pPr lvl="0"/>
            <a:r>
              <a:rPr lang="en-GB" dirty="0" smtClean="0"/>
              <a:t>4.1% living quite distant from school.</a:t>
            </a:r>
            <a:endParaRPr lang="lv-LV" dirty="0" smtClean="0"/>
          </a:p>
          <a:p>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654164"/>
          </a:xfrm>
        </p:spPr>
        <p:txBody>
          <a:bodyPr>
            <a:normAutofit fontScale="90000"/>
          </a:bodyPr>
          <a:lstStyle/>
          <a:p>
            <a:pPr lvl="0"/>
            <a:r>
              <a:rPr lang="lv-LV" b="1" i="1" u="sng" dirty="0" smtClean="0"/>
              <a:t>7. </a:t>
            </a:r>
            <a:r>
              <a:rPr lang="en-GB" b="1" i="1" u="sng" dirty="0" smtClean="0"/>
              <a:t>What could you advise/ suggest for organising the next project?  </a:t>
            </a:r>
            <a:r>
              <a:rPr lang="en-GB" b="1" i="1" dirty="0" smtClean="0"/>
              <a:t>(optional answer)</a:t>
            </a:r>
            <a:r>
              <a:rPr lang="lv-LV" dirty="0" smtClean="0"/>
              <a:t/>
            </a:r>
            <a:br>
              <a:rPr lang="lv-LV" dirty="0" smtClean="0"/>
            </a:br>
            <a:endParaRPr lang="lv-LV" dirty="0"/>
          </a:p>
        </p:txBody>
      </p:sp>
      <p:sp>
        <p:nvSpPr>
          <p:cNvPr id="3" name="Content Placeholder 2"/>
          <p:cNvSpPr>
            <a:spLocks noGrp="1"/>
          </p:cNvSpPr>
          <p:nvPr>
            <p:ph idx="1"/>
          </p:nvPr>
        </p:nvSpPr>
        <p:spPr>
          <a:xfrm>
            <a:off x="1435608" y="2143116"/>
            <a:ext cx="7498080" cy="4105284"/>
          </a:xfrm>
        </p:spPr>
        <p:txBody>
          <a:bodyPr>
            <a:normAutofit fontScale="85000" lnSpcReduction="10000"/>
          </a:bodyPr>
          <a:lstStyle/>
          <a:p>
            <a:pPr lvl="0"/>
            <a:r>
              <a:rPr lang="en-GB" dirty="0" smtClean="0"/>
              <a:t>more days in the partner country,</a:t>
            </a:r>
            <a:endParaRPr lang="lv-LV" dirty="0" smtClean="0"/>
          </a:p>
          <a:p>
            <a:pPr lvl="0"/>
            <a:r>
              <a:rPr lang="en-GB" dirty="0" smtClean="0"/>
              <a:t>more free time activities,</a:t>
            </a:r>
            <a:endParaRPr lang="lv-LV" dirty="0" smtClean="0"/>
          </a:p>
          <a:p>
            <a:pPr lvl="0"/>
            <a:r>
              <a:rPr lang="en-GB" dirty="0" smtClean="0"/>
              <a:t>more sport activities,</a:t>
            </a:r>
            <a:endParaRPr lang="lv-LV" dirty="0" smtClean="0"/>
          </a:p>
          <a:p>
            <a:pPr lvl="0"/>
            <a:r>
              <a:rPr lang="en-GB" dirty="0" smtClean="0"/>
              <a:t>more excursions/trips,</a:t>
            </a:r>
            <a:endParaRPr lang="lv-LV" dirty="0" smtClean="0"/>
          </a:p>
          <a:p>
            <a:pPr lvl="0"/>
            <a:r>
              <a:rPr lang="lv-LV" dirty="0" smtClean="0"/>
              <a:t>to </a:t>
            </a:r>
            <a:r>
              <a:rPr lang="lv-LV" dirty="0" err="1" smtClean="0"/>
              <a:t>continue</a:t>
            </a:r>
            <a:r>
              <a:rPr lang="lv-LV" dirty="0" smtClean="0"/>
              <a:t>!</a:t>
            </a:r>
          </a:p>
          <a:p>
            <a:pPr lvl="0"/>
            <a:r>
              <a:rPr lang="lv-LV" dirty="0" err="1" smtClean="0"/>
              <a:t>consider</a:t>
            </a:r>
            <a:r>
              <a:rPr lang="lv-LV" dirty="0" smtClean="0"/>
              <a:t> </a:t>
            </a:r>
            <a:r>
              <a:rPr lang="lv-LV" dirty="0" err="1" smtClean="0"/>
              <a:t>better</a:t>
            </a:r>
            <a:r>
              <a:rPr lang="lv-LV" dirty="0" smtClean="0"/>
              <a:t> </a:t>
            </a:r>
            <a:r>
              <a:rPr lang="lv-LV" dirty="0" err="1" smtClean="0"/>
              <a:t>hosting</a:t>
            </a:r>
            <a:r>
              <a:rPr lang="lv-LV" dirty="0" smtClean="0"/>
              <a:t> </a:t>
            </a:r>
            <a:r>
              <a:rPr lang="lv-LV" dirty="0" err="1" smtClean="0"/>
              <a:t>option</a:t>
            </a:r>
            <a:r>
              <a:rPr lang="en-GB" dirty="0" smtClean="0"/>
              <a:t>s,</a:t>
            </a:r>
            <a:endParaRPr lang="lv-LV" dirty="0" smtClean="0"/>
          </a:p>
          <a:p>
            <a:pPr lvl="0"/>
            <a:r>
              <a:rPr lang="en-GB" dirty="0" smtClean="0"/>
              <a:t>t</a:t>
            </a:r>
            <a:r>
              <a:rPr lang="lv-LV" dirty="0" err="1" smtClean="0"/>
              <a:t>he</a:t>
            </a:r>
            <a:r>
              <a:rPr lang="lv-LV" dirty="0" smtClean="0"/>
              <a:t> </a:t>
            </a:r>
            <a:r>
              <a:rPr lang="lv-LV" dirty="0" err="1" smtClean="0"/>
              <a:t>division</a:t>
            </a:r>
            <a:r>
              <a:rPr lang="lv-LV" dirty="0" smtClean="0"/>
              <a:t> </a:t>
            </a:r>
            <a:r>
              <a:rPr lang="lv-LV" dirty="0" err="1" smtClean="0"/>
              <a:t>of</a:t>
            </a:r>
            <a:r>
              <a:rPr lang="lv-LV" dirty="0" smtClean="0"/>
              <a:t> </a:t>
            </a:r>
            <a:r>
              <a:rPr lang="lv-LV" dirty="0" err="1" smtClean="0"/>
              <a:t>responsibilities</a:t>
            </a:r>
            <a:r>
              <a:rPr lang="lv-LV" dirty="0" smtClean="0"/>
              <a:t> </a:t>
            </a:r>
            <a:r>
              <a:rPr lang="lv-LV" dirty="0" err="1" smtClean="0"/>
              <a:t>and</a:t>
            </a:r>
            <a:r>
              <a:rPr lang="lv-LV" dirty="0" smtClean="0"/>
              <a:t> </a:t>
            </a:r>
            <a:r>
              <a:rPr lang="lv-LV" dirty="0" err="1" smtClean="0"/>
              <a:t>distribution</a:t>
            </a:r>
            <a:r>
              <a:rPr lang="lv-LV" dirty="0" smtClean="0"/>
              <a:t> </a:t>
            </a:r>
            <a:r>
              <a:rPr lang="lv-LV" dirty="0" err="1" smtClean="0"/>
              <a:t>of</a:t>
            </a:r>
            <a:r>
              <a:rPr lang="lv-LV" dirty="0" smtClean="0"/>
              <a:t> </a:t>
            </a:r>
            <a:r>
              <a:rPr lang="lv-LV" dirty="0" err="1" smtClean="0"/>
              <a:t>work</a:t>
            </a:r>
            <a:r>
              <a:rPr lang="lv-LV" dirty="0" smtClean="0"/>
              <a:t> to </a:t>
            </a:r>
            <a:r>
              <a:rPr lang="lv-LV" dirty="0" err="1" smtClean="0"/>
              <a:t>all</a:t>
            </a:r>
            <a:r>
              <a:rPr lang="lv-LV" dirty="0" smtClean="0"/>
              <a:t> </a:t>
            </a:r>
            <a:r>
              <a:rPr lang="lv-LV" dirty="0" err="1" smtClean="0"/>
              <a:t>project</a:t>
            </a:r>
            <a:r>
              <a:rPr lang="lv-LV" dirty="0" smtClean="0"/>
              <a:t> </a:t>
            </a:r>
            <a:r>
              <a:rPr lang="lv-LV" dirty="0" err="1" smtClean="0"/>
              <a:t>participants</a:t>
            </a:r>
            <a:r>
              <a:rPr lang="en-GB" dirty="0" smtClean="0"/>
              <a:t>,</a:t>
            </a:r>
            <a:endParaRPr lang="lv-LV" dirty="0" smtClean="0"/>
          </a:p>
          <a:p>
            <a:pPr lvl="0"/>
            <a:r>
              <a:rPr lang="en-GB" dirty="0" smtClean="0"/>
              <a:t>to plan more free time.</a:t>
            </a:r>
            <a:endParaRPr lang="lv-LV" dirty="0" smtClean="0"/>
          </a:p>
          <a:p>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lv-LV" b="1" i="1" u="sng" dirty="0" smtClean="0"/>
              <a:t>8. </a:t>
            </a:r>
            <a:r>
              <a:rPr lang="en-GB" b="1" i="1" u="sng" dirty="0" smtClean="0"/>
              <a:t>If I were an organizer, I would:</a:t>
            </a:r>
            <a:r>
              <a:rPr lang="en-GB" b="1" i="1" dirty="0" smtClean="0"/>
              <a:t>  (optional answer)</a:t>
            </a:r>
            <a:r>
              <a:rPr lang="lv-LV" dirty="0" smtClean="0"/>
              <a:t/>
            </a:r>
            <a:br>
              <a:rPr lang="lv-LV" dirty="0" smtClean="0"/>
            </a:br>
            <a:endParaRPr lang="lv-LV" dirty="0"/>
          </a:p>
        </p:txBody>
      </p:sp>
      <p:sp>
        <p:nvSpPr>
          <p:cNvPr id="3" name="Content Placeholder 2"/>
          <p:cNvSpPr>
            <a:spLocks noGrp="1"/>
          </p:cNvSpPr>
          <p:nvPr>
            <p:ph idx="1"/>
          </p:nvPr>
        </p:nvSpPr>
        <p:spPr/>
        <p:txBody>
          <a:bodyPr/>
          <a:lstStyle/>
          <a:p>
            <a:pPr lvl="0"/>
            <a:r>
              <a:rPr lang="en-GB" dirty="0" smtClean="0"/>
              <a:t>take another Comenius project,</a:t>
            </a:r>
            <a:endParaRPr lang="lv-LV" dirty="0" smtClean="0"/>
          </a:p>
          <a:p>
            <a:pPr lvl="0"/>
            <a:r>
              <a:rPr lang="en-GB" dirty="0" smtClean="0"/>
              <a:t>plan more days in Latvia,</a:t>
            </a:r>
            <a:endParaRPr lang="lv-LV" dirty="0" smtClean="0"/>
          </a:p>
          <a:p>
            <a:pPr lvl="0"/>
            <a:r>
              <a:rPr lang="lv-LV" dirty="0" err="1" smtClean="0"/>
              <a:t>Plan</a:t>
            </a:r>
            <a:r>
              <a:rPr lang="lv-LV" dirty="0" smtClean="0"/>
              <a:t> </a:t>
            </a:r>
            <a:r>
              <a:rPr lang="lv-LV" dirty="0" err="1" smtClean="0"/>
              <a:t>more</a:t>
            </a:r>
            <a:r>
              <a:rPr lang="lv-LV" dirty="0" smtClean="0"/>
              <a:t> </a:t>
            </a:r>
            <a:r>
              <a:rPr lang="lv-LV" dirty="0" err="1" smtClean="0"/>
              <a:t>days</a:t>
            </a:r>
            <a:r>
              <a:rPr lang="lv-LV" dirty="0" smtClean="0"/>
              <a:t> </a:t>
            </a:r>
            <a:r>
              <a:rPr lang="lv-LV" dirty="0" err="1" smtClean="0"/>
              <a:t>in</a:t>
            </a:r>
            <a:r>
              <a:rPr lang="lv-LV" dirty="0" smtClean="0"/>
              <a:t> </a:t>
            </a:r>
            <a:r>
              <a:rPr lang="lv-LV" dirty="0" err="1" smtClean="0"/>
              <a:t>Romania</a:t>
            </a:r>
            <a:r>
              <a:rPr lang="lv-LV" dirty="0" smtClean="0"/>
              <a:t>,</a:t>
            </a:r>
          </a:p>
          <a:p>
            <a:pPr lvl="0"/>
            <a:r>
              <a:rPr lang="lv-LV" dirty="0" err="1" smtClean="0"/>
              <a:t>design</a:t>
            </a:r>
            <a:r>
              <a:rPr lang="lv-LV" dirty="0" smtClean="0"/>
              <a:t> a </a:t>
            </a:r>
            <a:r>
              <a:rPr lang="lv-LV" dirty="0" err="1" smtClean="0"/>
              <a:t>project</a:t>
            </a:r>
            <a:r>
              <a:rPr lang="lv-LV" dirty="0" smtClean="0"/>
              <a:t> </a:t>
            </a:r>
            <a:r>
              <a:rPr lang="lv-LV" dirty="0" err="1" smtClean="0"/>
              <a:t>for</a:t>
            </a:r>
            <a:r>
              <a:rPr lang="lv-LV" dirty="0" smtClean="0"/>
              <a:t> a </a:t>
            </a:r>
            <a:r>
              <a:rPr lang="lv-LV" dirty="0" err="1" smtClean="0"/>
              <a:t>longer</a:t>
            </a:r>
            <a:r>
              <a:rPr lang="lv-LV" dirty="0" smtClean="0"/>
              <a:t> </a:t>
            </a:r>
            <a:r>
              <a:rPr lang="lv-LV" dirty="0" err="1" smtClean="0"/>
              <a:t>time</a:t>
            </a:r>
            <a:r>
              <a:rPr lang="en-GB" i="1" dirty="0" smtClean="0"/>
              <a:t>.</a:t>
            </a:r>
            <a:endParaRPr lang="lv-LV"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725602"/>
          </a:xfrm>
        </p:spPr>
        <p:txBody>
          <a:bodyPr>
            <a:normAutofit fontScale="90000"/>
          </a:bodyPr>
          <a:lstStyle/>
          <a:p>
            <a:pPr lvl="0"/>
            <a:r>
              <a:rPr lang="lv-LV" b="1" dirty="0" smtClean="0"/>
              <a:t>9. </a:t>
            </a:r>
            <a:r>
              <a:rPr lang="en-GB" b="1" dirty="0" smtClean="0"/>
              <a:t>Would you recommend other students to take part in the Comenius projects?</a:t>
            </a:r>
            <a:r>
              <a:rPr lang="lv-LV" dirty="0" smtClean="0"/>
              <a:t/>
            </a:r>
            <a:br>
              <a:rPr lang="lv-LV" dirty="0" smtClean="0"/>
            </a:br>
            <a:endParaRPr lang="lv-LV" dirty="0"/>
          </a:p>
        </p:txBody>
      </p:sp>
      <p:sp>
        <p:nvSpPr>
          <p:cNvPr id="3" name="Content Placeholder 2"/>
          <p:cNvSpPr>
            <a:spLocks noGrp="1"/>
          </p:cNvSpPr>
          <p:nvPr>
            <p:ph idx="1"/>
          </p:nvPr>
        </p:nvSpPr>
        <p:spPr>
          <a:xfrm>
            <a:off x="1435608" y="2000240"/>
            <a:ext cx="7498080" cy="4248160"/>
          </a:xfrm>
        </p:spPr>
        <p:txBody>
          <a:bodyPr>
            <a:normAutofit/>
          </a:bodyPr>
          <a:lstStyle/>
          <a:p>
            <a:pPr lvl="0"/>
            <a:r>
              <a:rPr lang="en-GB" dirty="0" smtClean="0"/>
              <a:t>51 % of the students answered “Yes”, they would recommend other students to take part in Comenius projects and if possible they would also take part in another Comenius Project.</a:t>
            </a:r>
            <a:endParaRPr lang="lv-LV" dirty="0" smtClean="0"/>
          </a:p>
          <a:p>
            <a:pPr lvl="0"/>
            <a:r>
              <a:rPr lang="en-GB" dirty="0" smtClean="0"/>
              <a:t>47 % </a:t>
            </a:r>
            <a:r>
              <a:rPr lang="lv-LV" dirty="0" err="1" smtClean="0"/>
              <a:t>definitely</a:t>
            </a:r>
            <a:r>
              <a:rPr lang="lv-LV" dirty="0" smtClean="0"/>
              <a:t>, </a:t>
            </a:r>
            <a:r>
              <a:rPr lang="lv-LV" dirty="0" err="1" smtClean="0"/>
              <a:t>because</a:t>
            </a:r>
            <a:r>
              <a:rPr lang="lv-LV" dirty="0" smtClean="0"/>
              <a:t> </a:t>
            </a:r>
            <a:r>
              <a:rPr lang="lv-LV" dirty="0" err="1" smtClean="0"/>
              <a:t>of</a:t>
            </a:r>
            <a:r>
              <a:rPr lang="lv-LV" dirty="0" smtClean="0"/>
              <a:t> </a:t>
            </a:r>
            <a:r>
              <a:rPr lang="lv-LV" dirty="0" err="1" smtClean="0"/>
              <a:t>the</a:t>
            </a:r>
            <a:r>
              <a:rPr lang="lv-LV" dirty="0" smtClean="0"/>
              <a:t> </a:t>
            </a:r>
            <a:r>
              <a:rPr lang="lv-LV" dirty="0" err="1" smtClean="0"/>
              <a:t>experience</a:t>
            </a:r>
            <a:r>
              <a:rPr lang="lv-LV" dirty="0" smtClean="0"/>
              <a:t>.</a:t>
            </a:r>
          </a:p>
          <a:p>
            <a:pPr lvl="0"/>
            <a:r>
              <a:rPr lang="en-GB" dirty="0" smtClean="0"/>
              <a:t>2% </a:t>
            </a:r>
            <a:r>
              <a:rPr lang="lv-LV" dirty="0" smtClean="0"/>
              <a:t>it </a:t>
            </a:r>
            <a:r>
              <a:rPr lang="lv-LV" dirty="0" err="1" smtClean="0"/>
              <a:t>is</a:t>
            </a:r>
            <a:r>
              <a:rPr lang="lv-LV" dirty="0" smtClean="0"/>
              <a:t> </a:t>
            </a:r>
            <a:r>
              <a:rPr lang="lv-LV" dirty="0" err="1" smtClean="0"/>
              <a:t>an</a:t>
            </a:r>
            <a:r>
              <a:rPr lang="lv-LV" dirty="0" smtClean="0"/>
              <a:t> </a:t>
            </a:r>
            <a:r>
              <a:rPr lang="lv-LV" dirty="0" err="1" smtClean="0"/>
              <a:t>individual</a:t>
            </a:r>
            <a:r>
              <a:rPr lang="lv-LV" dirty="0" smtClean="0"/>
              <a:t> </a:t>
            </a:r>
            <a:r>
              <a:rPr lang="lv-LV" dirty="0" err="1" smtClean="0"/>
              <a:t>choice</a:t>
            </a:r>
            <a:endParaRPr lang="lv-LV" dirty="0" smtClean="0"/>
          </a:p>
          <a:p>
            <a:endParaRPr lang="lv-LV"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939916"/>
          </a:xfrm>
        </p:spPr>
        <p:txBody>
          <a:bodyPr>
            <a:normAutofit fontScale="90000"/>
          </a:bodyPr>
          <a:lstStyle/>
          <a:p>
            <a:r>
              <a:rPr lang="lv-LV" dirty="0" smtClean="0"/>
              <a:t>10. </a:t>
            </a:r>
            <a:r>
              <a:rPr lang="en-GB" b="1" dirty="0" smtClean="0"/>
              <a:t>How, do you think, would young people be involved and motivated to participate in projects? </a:t>
            </a:r>
            <a:endParaRPr lang="lv-LV" dirty="0"/>
          </a:p>
        </p:txBody>
      </p:sp>
      <p:sp>
        <p:nvSpPr>
          <p:cNvPr id="3" name="Content Placeholder 2"/>
          <p:cNvSpPr>
            <a:spLocks noGrp="1"/>
          </p:cNvSpPr>
          <p:nvPr>
            <p:ph idx="1"/>
          </p:nvPr>
        </p:nvSpPr>
        <p:spPr>
          <a:xfrm>
            <a:off x="1435608" y="2357430"/>
            <a:ext cx="7498080" cy="4143404"/>
          </a:xfrm>
        </p:spPr>
        <p:txBody>
          <a:bodyPr>
            <a:normAutofit fontScale="85000" lnSpcReduction="20000"/>
          </a:bodyPr>
          <a:lstStyle/>
          <a:p>
            <a:pPr lvl="0"/>
            <a:r>
              <a:rPr lang="en-GB" dirty="0" smtClean="0"/>
              <a:t>73 % students think that young people are motivated to be involved in the project by the fact that they will visit other countries, they will make new friends, they will improve their English, and they will know another culture. </a:t>
            </a:r>
            <a:endParaRPr lang="lv-LV" dirty="0" smtClean="0"/>
          </a:p>
          <a:p>
            <a:pPr lvl="0"/>
            <a:r>
              <a:rPr lang="en-GB" dirty="0" smtClean="0"/>
              <a:t>14.6% </a:t>
            </a:r>
            <a:r>
              <a:rPr lang="lv-LV" dirty="0" smtClean="0"/>
              <a:t>It </a:t>
            </a:r>
            <a:r>
              <a:rPr lang="lv-LV" dirty="0" err="1" smtClean="0"/>
              <a:t>is</a:t>
            </a:r>
            <a:r>
              <a:rPr lang="lv-LV" dirty="0" smtClean="0"/>
              <a:t> </a:t>
            </a:r>
            <a:r>
              <a:rPr lang="lv-LV" dirty="0" err="1" smtClean="0"/>
              <a:t>necessary</a:t>
            </a:r>
            <a:r>
              <a:rPr lang="lv-LV" dirty="0" smtClean="0"/>
              <a:t> to </a:t>
            </a:r>
            <a:r>
              <a:rPr lang="lv-LV" dirty="0" err="1" smtClean="0"/>
              <a:t>inform</a:t>
            </a:r>
            <a:r>
              <a:rPr lang="lv-LV" dirty="0" smtClean="0"/>
              <a:t> </a:t>
            </a:r>
            <a:r>
              <a:rPr lang="lv-LV" dirty="0" err="1" smtClean="0"/>
              <a:t>more</a:t>
            </a:r>
            <a:r>
              <a:rPr lang="lv-LV" dirty="0" smtClean="0"/>
              <a:t> students </a:t>
            </a:r>
            <a:r>
              <a:rPr lang="lv-LV" dirty="0" err="1" smtClean="0"/>
              <a:t>and</a:t>
            </a:r>
            <a:r>
              <a:rPr lang="lv-LV" dirty="0" smtClean="0"/>
              <a:t> </a:t>
            </a:r>
            <a:r>
              <a:rPr lang="lv-LV" dirty="0" err="1" smtClean="0"/>
              <a:t>advertise</a:t>
            </a:r>
            <a:r>
              <a:rPr lang="lv-LV" dirty="0" smtClean="0"/>
              <a:t> </a:t>
            </a:r>
            <a:r>
              <a:rPr lang="lv-LV" dirty="0" err="1" smtClean="0"/>
              <a:t>more</a:t>
            </a:r>
            <a:r>
              <a:rPr lang="lv-LV" dirty="0" smtClean="0"/>
              <a:t> </a:t>
            </a:r>
            <a:r>
              <a:rPr lang="lv-LV" dirty="0" err="1" smtClean="0"/>
              <a:t>the</a:t>
            </a:r>
            <a:r>
              <a:rPr lang="lv-LV" dirty="0" smtClean="0"/>
              <a:t> </a:t>
            </a:r>
            <a:r>
              <a:rPr lang="lv-LV" dirty="0" err="1" smtClean="0"/>
              <a:t>project</a:t>
            </a:r>
            <a:r>
              <a:rPr lang="lv-LV" dirty="0" smtClean="0"/>
              <a:t>. </a:t>
            </a:r>
          </a:p>
          <a:p>
            <a:pPr lvl="0"/>
            <a:r>
              <a:rPr lang="lv-LV" dirty="0" smtClean="0"/>
              <a:t>10,4% </a:t>
            </a:r>
            <a:r>
              <a:rPr lang="lv-LV" dirty="0" err="1" smtClean="0"/>
              <a:t>Previous</a:t>
            </a:r>
            <a:r>
              <a:rPr lang="lv-LV" dirty="0" smtClean="0"/>
              <a:t> </a:t>
            </a:r>
            <a:r>
              <a:rPr lang="lv-LV" dirty="0" err="1" smtClean="0"/>
              <a:t>project</a:t>
            </a:r>
            <a:r>
              <a:rPr lang="lv-LV" dirty="0" smtClean="0"/>
              <a:t> </a:t>
            </a:r>
            <a:r>
              <a:rPr lang="lv-LV" dirty="0" err="1" smtClean="0"/>
              <a:t>participants</a:t>
            </a:r>
            <a:r>
              <a:rPr lang="lv-LV" dirty="0" smtClean="0"/>
              <a:t> </a:t>
            </a:r>
            <a:r>
              <a:rPr lang="lv-LV" dirty="0" err="1" smtClean="0"/>
              <a:t>have</a:t>
            </a:r>
            <a:r>
              <a:rPr lang="lv-LV" dirty="0" smtClean="0"/>
              <a:t> to </a:t>
            </a:r>
            <a:r>
              <a:rPr lang="lv-LV" dirty="0" err="1" smtClean="0"/>
              <a:t>share</a:t>
            </a:r>
            <a:r>
              <a:rPr lang="lv-LV" dirty="0" smtClean="0"/>
              <a:t> </a:t>
            </a:r>
            <a:r>
              <a:rPr lang="lv-LV" dirty="0" err="1" smtClean="0"/>
              <a:t>their</a:t>
            </a:r>
            <a:r>
              <a:rPr lang="lv-LV" dirty="0" smtClean="0"/>
              <a:t> </a:t>
            </a:r>
            <a:r>
              <a:rPr lang="lv-LV" dirty="0" err="1" smtClean="0"/>
              <a:t>experience</a:t>
            </a:r>
            <a:r>
              <a:rPr lang="lv-LV" dirty="0" smtClean="0"/>
              <a:t>.</a:t>
            </a:r>
          </a:p>
          <a:p>
            <a:pPr lvl="0"/>
            <a:r>
              <a:rPr lang="en-GB" dirty="0" smtClean="0"/>
              <a:t>2.%)</a:t>
            </a:r>
            <a:r>
              <a:rPr lang="lv-LV" dirty="0" err="1" smtClean="0"/>
              <a:t>By</a:t>
            </a:r>
            <a:r>
              <a:rPr lang="lv-LV" dirty="0" smtClean="0"/>
              <a:t> </a:t>
            </a:r>
            <a:r>
              <a:rPr lang="lv-LV" dirty="0" err="1" smtClean="0"/>
              <a:t>providing</a:t>
            </a:r>
            <a:r>
              <a:rPr lang="lv-LV" dirty="0" smtClean="0"/>
              <a:t> </a:t>
            </a:r>
            <a:r>
              <a:rPr lang="lv-LV" dirty="0" err="1" smtClean="0"/>
              <a:t>topical</a:t>
            </a:r>
            <a:r>
              <a:rPr lang="lv-LV" dirty="0" smtClean="0"/>
              <a:t>/</a:t>
            </a:r>
            <a:r>
              <a:rPr lang="lv-LV" dirty="0" err="1" smtClean="0"/>
              <a:t>actual</a:t>
            </a:r>
            <a:r>
              <a:rPr lang="lv-LV" dirty="0" smtClean="0"/>
              <a:t> </a:t>
            </a:r>
            <a:r>
              <a:rPr lang="lv-LV" dirty="0" err="1" smtClean="0"/>
              <a:t>for</a:t>
            </a:r>
            <a:r>
              <a:rPr lang="lv-LV" dirty="0" smtClean="0"/>
              <a:t> </a:t>
            </a:r>
            <a:r>
              <a:rPr lang="lv-LV" dirty="0" err="1" smtClean="0"/>
              <a:t>youth</a:t>
            </a:r>
            <a:r>
              <a:rPr lang="lv-LV" dirty="0" smtClean="0"/>
              <a:t> </a:t>
            </a:r>
            <a:r>
              <a:rPr lang="lv-LV" dirty="0" err="1" smtClean="0"/>
              <a:t>themes</a:t>
            </a:r>
            <a:endParaRPr lang="lv-LV" dirty="0" smtClean="0"/>
          </a:p>
          <a:p>
            <a:pPr>
              <a:buNone/>
            </a:pPr>
            <a:endParaRPr lang="lv-LV"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654164"/>
          </a:xfrm>
        </p:spPr>
        <p:txBody>
          <a:bodyPr>
            <a:normAutofit/>
          </a:bodyPr>
          <a:lstStyle/>
          <a:p>
            <a:pPr lvl="0"/>
            <a:r>
              <a:rPr lang="lv-LV" b="1" dirty="0" smtClean="0"/>
              <a:t>11. </a:t>
            </a:r>
            <a:r>
              <a:rPr lang="en-GB" b="1" dirty="0" smtClean="0"/>
              <a:t>Observations, comments, suggestions ....</a:t>
            </a:r>
            <a:endParaRPr lang="lv-LV" dirty="0"/>
          </a:p>
        </p:txBody>
      </p:sp>
      <p:sp>
        <p:nvSpPr>
          <p:cNvPr id="3" name="Content Placeholder 2"/>
          <p:cNvSpPr>
            <a:spLocks noGrp="1"/>
          </p:cNvSpPr>
          <p:nvPr>
            <p:ph idx="1"/>
          </p:nvPr>
        </p:nvSpPr>
        <p:spPr>
          <a:xfrm>
            <a:off x="1435608" y="1571612"/>
            <a:ext cx="7498080" cy="5286388"/>
          </a:xfrm>
        </p:spPr>
        <p:txBody>
          <a:bodyPr>
            <a:noAutofit/>
          </a:bodyPr>
          <a:lstStyle/>
          <a:p>
            <a:r>
              <a:rPr lang="en-GB" sz="2300" dirty="0" smtClean="0"/>
              <a:t>I am happy I was given the chance to be part of the project”</a:t>
            </a:r>
            <a:endParaRPr lang="lv-LV" sz="2300" dirty="0" smtClean="0"/>
          </a:p>
          <a:p>
            <a:r>
              <a:rPr lang="en-GB" sz="2300" dirty="0" smtClean="0"/>
              <a:t>„it was very nice to do activities for the project because they were </a:t>
            </a:r>
            <a:r>
              <a:rPr lang="en-GB" sz="2300" dirty="0" err="1" smtClean="0"/>
              <a:t>interensting</a:t>
            </a:r>
            <a:r>
              <a:rPr lang="en-GB" sz="2300" dirty="0" smtClean="0"/>
              <a:t> and exciting”</a:t>
            </a:r>
            <a:endParaRPr lang="lv-LV" sz="2300" dirty="0" smtClean="0"/>
          </a:p>
          <a:p>
            <a:r>
              <a:rPr lang="en-GB" sz="2300" dirty="0" smtClean="0"/>
              <a:t>„this international project was very good for my English – I used more than I thought I knew”</a:t>
            </a:r>
            <a:endParaRPr lang="lv-LV" sz="2300" dirty="0" smtClean="0"/>
          </a:p>
          <a:p>
            <a:r>
              <a:rPr lang="en-GB" sz="2300" dirty="0" smtClean="0"/>
              <a:t>„This project will be the best memory of my school years”</a:t>
            </a:r>
            <a:endParaRPr lang="lv-LV" sz="2300" dirty="0" smtClean="0"/>
          </a:p>
          <a:p>
            <a:r>
              <a:rPr lang="en-GB" sz="2300" dirty="0" smtClean="0"/>
              <a:t>”Latvian students were very friendly and nice “    </a:t>
            </a:r>
            <a:endParaRPr lang="lv-LV" sz="2300" dirty="0" smtClean="0"/>
          </a:p>
          <a:p>
            <a:r>
              <a:rPr lang="en-GB" sz="2300" dirty="0" smtClean="0"/>
              <a:t>„It was a lifetime experience to be part of the project”</a:t>
            </a:r>
            <a:endParaRPr lang="lv-LV" sz="2300" dirty="0" smtClean="0"/>
          </a:p>
          <a:p>
            <a:r>
              <a:rPr lang="en-GB" sz="2300" dirty="0" smtClean="0"/>
              <a:t>„Spending two weeks in Latvia was great”</a:t>
            </a:r>
            <a:endParaRPr lang="lv-LV" sz="2300" dirty="0" smtClean="0"/>
          </a:p>
          <a:p>
            <a:r>
              <a:rPr lang="en-GB" sz="2300" dirty="0" smtClean="0"/>
              <a:t>„I am happy I have met new people and I made friends”        </a:t>
            </a:r>
            <a:endParaRPr lang="lv-LV" sz="2300" dirty="0" smtClean="0"/>
          </a:p>
          <a:p>
            <a:r>
              <a:rPr lang="en-GB" sz="2300" dirty="0" smtClean="0"/>
              <a:t>“The partners were very polite and welcoming”</a:t>
            </a:r>
            <a:endParaRPr lang="lv-LV" sz="23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11. </a:t>
            </a:r>
            <a:r>
              <a:rPr lang="en-GB" b="1" dirty="0" smtClean="0"/>
              <a:t>Observations, comments, suggestions ....</a:t>
            </a:r>
            <a:endParaRPr lang="lv-LV" dirty="0"/>
          </a:p>
        </p:txBody>
      </p:sp>
      <p:sp>
        <p:nvSpPr>
          <p:cNvPr id="3" name="Content Placeholder 2"/>
          <p:cNvSpPr>
            <a:spLocks noGrp="1"/>
          </p:cNvSpPr>
          <p:nvPr>
            <p:ph idx="1"/>
          </p:nvPr>
        </p:nvSpPr>
        <p:spPr>
          <a:xfrm>
            <a:off x="1435608" y="1643050"/>
            <a:ext cx="7498080" cy="4857784"/>
          </a:xfrm>
        </p:spPr>
        <p:txBody>
          <a:bodyPr>
            <a:normAutofit fontScale="70000" lnSpcReduction="20000"/>
          </a:bodyPr>
          <a:lstStyle/>
          <a:p>
            <a:r>
              <a:rPr lang="en-GB" sz="3600" dirty="0" smtClean="0"/>
              <a:t>“I liked the Latvian family, I stayed with  and I think it is a very rare opportunity to live with a family from another country“          </a:t>
            </a:r>
            <a:endParaRPr lang="lv-LV" sz="3600" dirty="0" smtClean="0"/>
          </a:p>
          <a:p>
            <a:r>
              <a:rPr lang="en-GB" sz="3600" dirty="0" smtClean="0"/>
              <a:t>„I would like the project to start again or to continue for two more years”</a:t>
            </a:r>
            <a:endParaRPr lang="lv-LV" sz="3600" dirty="0" smtClean="0"/>
          </a:p>
          <a:p>
            <a:r>
              <a:rPr lang="lv-LV" sz="3600" dirty="0" smtClean="0"/>
              <a:t>“A </a:t>
            </a:r>
            <a:r>
              <a:rPr lang="lv-LV" sz="3600" dirty="0" err="1" smtClean="0"/>
              <a:t>great</a:t>
            </a:r>
            <a:r>
              <a:rPr lang="lv-LV" sz="3600" dirty="0" smtClean="0"/>
              <a:t> </a:t>
            </a:r>
            <a:r>
              <a:rPr lang="lv-LV" sz="3600" dirty="0" err="1" smtClean="0"/>
              <a:t>opportunity</a:t>
            </a:r>
            <a:r>
              <a:rPr lang="lv-LV" sz="3600" dirty="0" smtClean="0"/>
              <a:t> to </a:t>
            </a:r>
            <a:r>
              <a:rPr lang="lv-LV" sz="3600" dirty="0" err="1" smtClean="0"/>
              <a:t>learn</a:t>
            </a:r>
            <a:r>
              <a:rPr lang="lv-LV" sz="3600" dirty="0" smtClean="0"/>
              <a:t> </a:t>
            </a:r>
            <a:r>
              <a:rPr lang="lv-LV" sz="3600" dirty="0" err="1" smtClean="0"/>
              <a:t>about</a:t>
            </a:r>
            <a:r>
              <a:rPr lang="lv-LV" sz="3600" dirty="0" smtClean="0"/>
              <a:t> </a:t>
            </a:r>
            <a:r>
              <a:rPr lang="lv-LV" sz="3600" dirty="0" err="1" smtClean="0"/>
              <a:t>another</a:t>
            </a:r>
            <a:r>
              <a:rPr lang="lv-LV" sz="3600" dirty="0" smtClean="0"/>
              <a:t> </a:t>
            </a:r>
            <a:r>
              <a:rPr lang="lv-LV" sz="3600" dirty="0" err="1" smtClean="0"/>
              <a:t>country</a:t>
            </a:r>
            <a:r>
              <a:rPr lang="lv-LV" sz="3600" dirty="0" smtClean="0"/>
              <a:t> </a:t>
            </a:r>
            <a:r>
              <a:rPr lang="lv-LV" sz="3600" dirty="0" err="1" smtClean="0"/>
              <a:t>and</a:t>
            </a:r>
            <a:r>
              <a:rPr lang="lv-LV" sz="3600" dirty="0" smtClean="0"/>
              <a:t> </a:t>
            </a:r>
            <a:r>
              <a:rPr lang="lv-LV" sz="3600" dirty="0" err="1" smtClean="0"/>
              <a:t>culture</a:t>
            </a:r>
            <a:r>
              <a:rPr lang="lv-LV" sz="3600" dirty="0" smtClean="0"/>
              <a:t>.” </a:t>
            </a:r>
            <a:br>
              <a:rPr lang="lv-LV" sz="3600" dirty="0" smtClean="0"/>
            </a:br>
            <a:r>
              <a:rPr lang="lv-LV" sz="3600" dirty="0" smtClean="0"/>
              <a:t>“I </a:t>
            </a:r>
            <a:r>
              <a:rPr lang="lv-LV" sz="3600" dirty="0" err="1" smtClean="0"/>
              <a:t>better</a:t>
            </a:r>
            <a:r>
              <a:rPr lang="lv-LV" sz="3600" dirty="0" smtClean="0"/>
              <a:t> got to </a:t>
            </a:r>
            <a:r>
              <a:rPr lang="lv-LV" sz="3600" dirty="0" err="1" smtClean="0"/>
              <a:t>know</a:t>
            </a:r>
            <a:r>
              <a:rPr lang="lv-LV" sz="3600" dirty="0" smtClean="0"/>
              <a:t> </a:t>
            </a:r>
            <a:r>
              <a:rPr lang="lv-LV" sz="3600" dirty="0" err="1" smtClean="0"/>
              <a:t>my</a:t>
            </a:r>
            <a:r>
              <a:rPr lang="lv-LV" sz="3600" dirty="0" smtClean="0"/>
              <a:t> </a:t>
            </a:r>
            <a:r>
              <a:rPr lang="lv-LV" sz="3600" dirty="0" err="1" smtClean="0"/>
              <a:t>classmates</a:t>
            </a:r>
            <a:r>
              <a:rPr lang="lv-LV" sz="3600" dirty="0" smtClean="0"/>
              <a:t>. “</a:t>
            </a:r>
            <a:br>
              <a:rPr lang="lv-LV" sz="3600" dirty="0" smtClean="0"/>
            </a:br>
            <a:r>
              <a:rPr lang="lv-LV" sz="3600" dirty="0" smtClean="0"/>
              <a:t>“I </a:t>
            </a:r>
            <a:r>
              <a:rPr lang="lv-LV" sz="3600" dirty="0" err="1" smtClean="0"/>
              <a:t>will</a:t>
            </a:r>
            <a:r>
              <a:rPr lang="lv-LV" sz="3600" dirty="0" smtClean="0"/>
              <a:t> </a:t>
            </a:r>
            <a:r>
              <a:rPr lang="lv-LV" sz="3600" dirty="0" err="1" smtClean="0"/>
              <a:t>be</a:t>
            </a:r>
            <a:r>
              <a:rPr lang="lv-LV" sz="3600" dirty="0" smtClean="0"/>
              <a:t> </a:t>
            </a:r>
            <a:r>
              <a:rPr lang="lv-LV" sz="3600" dirty="0" err="1" smtClean="0"/>
              <a:t>happy</a:t>
            </a:r>
            <a:r>
              <a:rPr lang="lv-LV" sz="3600" dirty="0" smtClean="0"/>
              <a:t> to </a:t>
            </a:r>
            <a:r>
              <a:rPr lang="lv-LV" sz="3600" dirty="0" err="1" smtClean="0"/>
              <a:t>participate</a:t>
            </a:r>
            <a:r>
              <a:rPr lang="lv-LV" sz="3600" dirty="0" smtClean="0"/>
              <a:t> </a:t>
            </a:r>
            <a:r>
              <a:rPr lang="lv-LV" sz="3600" dirty="0" err="1" smtClean="0"/>
              <a:t>in</a:t>
            </a:r>
            <a:r>
              <a:rPr lang="lv-LV" sz="3600" dirty="0" smtClean="0"/>
              <a:t> a </a:t>
            </a:r>
            <a:r>
              <a:rPr lang="lv-LV" sz="3600" dirty="0" err="1" smtClean="0"/>
              <a:t>project</a:t>
            </a:r>
            <a:r>
              <a:rPr lang="lv-LV" sz="3600" dirty="0" smtClean="0"/>
              <a:t>.”  </a:t>
            </a:r>
          </a:p>
          <a:p>
            <a:r>
              <a:rPr lang="lv-LV" sz="3600" dirty="0" smtClean="0"/>
              <a:t>“</a:t>
            </a:r>
            <a:r>
              <a:rPr lang="lv-LV" sz="3600" dirty="0" err="1" smtClean="0"/>
              <a:t>The</a:t>
            </a:r>
            <a:r>
              <a:rPr lang="lv-LV" sz="3600" dirty="0" smtClean="0"/>
              <a:t> </a:t>
            </a:r>
            <a:r>
              <a:rPr lang="lv-LV" sz="3600" dirty="0" err="1" smtClean="0"/>
              <a:t>project</a:t>
            </a:r>
            <a:r>
              <a:rPr lang="lv-LV" sz="3600" dirty="0" smtClean="0"/>
              <a:t> </a:t>
            </a:r>
            <a:r>
              <a:rPr lang="lv-LV" sz="3600" dirty="0" err="1" smtClean="0"/>
              <a:t>was</a:t>
            </a:r>
            <a:r>
              <a:rPr lang="lv-LV" sz="3600" dirty="0" smtClean="0"/>
              <a:t> </a:t>
            </a:r>
            <a:r>
              <a:rPr lang="lv-LV" sz="3600" dirty="0" err="1" smtClean="0"/>
              <a:t>well</a:t>
            </a:r>
            <a:r>
              <a:rPr lang="lv-LV" sz="3600" dirty="0" smtClean="0"/>
              <a:t> </a:t>
            </a:r>
            <a:r>
              <a:rPr lang="lv-LV" sz="3600" dirty="0" err="1" smtClean="0"/>
              <a:t>managed</a:t>
            </a:r>
            <a:r>
              <a:rPr lang="lv-LV" sz="3600" dirty="0" smtClean="0"/>
              <a:t>” </a:t>
            </a:r>
            <a:br>
              <a:rPr lang="lv-LV" sz="3600" dirty="0" smtClean="0"/>
            </a:br>
            <a:r>
              <a:rPr lang="lv-LV" sz="3600" dirty="0" smtClean="0"/>
              <a:t>“I </a:t>
            </a:r>
            <a:r>
              <a:rPr lang="lv-LV" sz="3600" dirty="0" err="1" smtClean="0"/>
              <a:t>gained</a:t>
            </a:r>
            <a:r>
              <a:rPr lang="lv-LV" sz="3600" dirty="0" smtClean="0"/>
              <a:t> </a:t>
            </a:r>
            <a:r>
              <a:rPr lang="lv-LV" sz="3600" dirty="0" err="1" smtClean="0"/>
              <a:t>new</a:t>
            </a:r>
            <a:r>
              <a:rPr lang="lv-LV" sz="3600" dirty="0" smtClean="0"/>
              <a:t> </a:t>
            </a:r>
            <a:r>
              <a:rPr lang="lv-LV" sz="3600" dirty="0" err="1" smtClean="0"/>
              <a:t>experiences</a:t>
            </a:r>
            <a:r>
              <a:rPr lang="lv-LV" sz="3600" dirty="0" smtClean="0"/>
              <a:t> </a:t>
            </a:r>
            <a:r>
              <a:rPr lang="lv-LV" sz="3600" dirty="0" err="1" smtClean="0"/>
              <a:t>and</a:t>
            </a:r>
            <a:r>
              <a:rPr lang="lv-LV" sz="3600" dirty="0" smtClean="0"/>
              <a:t> </a:t>
            </a:r>
            <a:r>
              <a:rPr lang="lv-LV" sz="3600" dirty="0" err="1" smtClean="0"/>
              <a:t>friends</a:t>
            </a:r>
            <a:r>
              <a:rPr lang="lv-LV" sz="3600" dirty="0" smtClean="0"/>
              <a:t>.” </a:t>
            </a:r>
            <a:br>
              <a:rPr lang="lv-LV" sz="3600" dirty="0" smtClean="0"/>
            </a:br>
            <a:r>
              <a:rPr lang="lv-LV" sz="3600" dirty="0" smtClean="0"/>
              <a:t>“A </a:t>
            </a:r>
            <a:r>
              <a:rPr lang="lv-LV" sz="3600" dirty="0" err="1" smtClean="0"/>
              <a:t>great</a:t>
            </a:r>
            <a:r>
              <a:rPr lang="lv-LV" sz="3600" dirty="0" smtClean="0"/>
              <a:t> </a:t>
            </a:r>
            <a:r>
              <a:rPr lang="lv-LV" sz="3600" dirty="0" err="1" smtClean="0"/>
              <a:t>project</a:t>
            </a:r>
            <a:r>
              <a:rPr lang="lv-LV" sz="3600" dirty="0" smtClean="0"/>
              <a:t>!”</a:t>
            </a:r>
          </a:p>
          <a:p>
            <a:pPr>
              <a:buNone/>
            </a:pPr>
            <a:r>
              <a:rPr lang="en-GB" dirty="0" smtClean="0"/>
              <a:t/>
            </a:r>
            <a:br>
              <a:rPr lang="en-GB" dirty="0" smtClean="0"/>
            </a:br>
            <a:endParaRPr lang="lv-LV"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TOP 10 </a:t>
            </a:r>
            <a:r>
              <a:rPr lang="lv-LV" dirty="0" err="1" smtClean="0"/>
              <a:t>of</a:t>
            </a:r>
            <a:r>
              <a:rPr lang="lv-LV" dirty="0" smtClean="0"/>
              <a:t> </a:t>
            </a:r>
            <a:r>
              <a:rPr lang="lv-LV" dirty="0" err="1" smtClean="0"/>
              <a:t>the</a:t>
            </a:r>
            <a:r>
              <a:rPr lang="lv-LV" dirty="0" smtClean="0"/>
              <a:t> </a:t>
            </a:r>
            <a:r>
              <a:rPr lang="lv-LV" dirty="0" err="1" smtClean="0"/>
              <a:t>project</a:t>
            </a:r>
            <a:endParaRPr lang="lv-LV" dirty="0"/>
          </a:p>
        </p:txBody>
      </p:sp>
      <p:sp>
        <p:nvSpPr>
          <p:cNvPr id="3" name="Content Placeholder 2"/>
          <p:cNvSpPr>
            <a:spLocks noGrp="1"/>
          </p:cNvSpPr>
          <p:nvPr>
            <p:ph idx="1"/>
          </p:nvPr>
        </p:nvSpPr>
        <p:spPr/>
        <p:txBody>
          <a:bodyPr>
            <a:normAutofit fontScale="85000" lnSpcReduction="20000"/>
          </a:bodyPr>
          <a:lstStyle/>
          <a:p>
            <a:r>
              <a:rPr lang="en-US" dirty="0" smtClean="0"/>
              <a:t>1 New friends</a:t>
            </a:r>
            <a:r>
              <a:rPr lang="lv-LV" dirty="0" err="1" smtClean="0"/>
              <a:t>hips</a:t>
            </a:r>
            <a:r>
              <a:rPr lang="en-US" dirty="0" smtClean="0"/>
              <a:t>; </a:t>
            </a:r>
          </a:p>
          <a:p>
            <a:r>
              <a:rPr lang="en-US" dirty="0" smtClean="0"/>
              <a:t>2 </a:t>
            </a:r>
            <a:r>
              <a:rPr lang="lv-LV" dirty="0" smtClean="0"/>
              <a:t> </a:t>
            </a:r>
            <a:r>
              <a:rPr lang="lv-LV" dirty="0" err="1" smtClean="0"/>
              <a:t>Acquaintance</a:t>
            </a:r>
            <a:r>
              <a:rPr lang="lv-LV" dirty="0" smtClean="0"/>
              <a:t> </a:t>
            </a:r>
            <a:r>
              <a:rPr lang="lv-LV" dirty="0" err="1" smtClean="0"/>
              <a:t>with</a:t>
            </a:r>
            <a:r>
              <a:rPr lang="lv-LV" dirty="0" smtClean="0"/>
              <a:t> </a:t>
            </a:r>
            <a:r>
              <a:rPr lang="lv-LV" dirty="0" err="1" smtClean="0"/>
              <a:t>and</a:t>
            </a:r>
            <a:r>
              <a:rPr lang="lv-LV" dirty="0" smtClean="0"/>
              <a:t> </a:t>
            </a:r>
            <a:r>
              <a:rPr lang="lv-LV" dirty="0" err="1" smtClean="0"/>
              <a:t>mastering</a:t>
            </a:r>
            <a:r>
              <a:rPr lang="lv-LV" dirty="0" smtClean="0"/>
              <a:t> </a:t>
            </a:r>
            <a:r>
              <a:rPr lang="lv-LV" dirty="0" err="1" smtClean="0"/>
              <a:t>some</a:t>
            </a:r>
            <a:r>
              <a:rPr lang="lv-LV" dirty="0" smtClean="0"/>
              <a:t> </a:t>
            </a:r>
            <a:r>
              <a:rPr lang="lv-LV" dirty="0" err="1" smtClean="0"/>
              <a:t>of</a:t>
            </a:r>
            <a:r>
              <a:rPr lang="lv-LV" dirty="0" smtClean="0"/>
              <a:t> a </a:t>
            </a:r>
            <a:r>
              <a:rPr lang="lv-LV" dirty="0" err="1" smtClean="0"/>
              <a:t>language</a:t>
            </a:r>
            <a:r>
              <a:rPr lang="lv-LV" dirty="0" smtClean="0"/>
              <a:t>;</a:t>
            </a:r>
          </a:p>
          <a:p>
            <a:r>
              <a:rPr lang="en-US" dirty="0" smtClean="0"/>
              <a:t>3 </a:t>
            </a:r>
            <a:r>
              <a:rPr lang="lv-LV" dirty="0" smtClean="0"/>
              <a:t>U</a:t>
            </a:r>
            <a:r>
              <a:rPr lang="en-US" dirty="0" err="1" smtClean="0"/>
              <a:t>nderstanding</a:t>
            </a:r>
            <a:r>
              <a:rPr lang="en-US" dirty="0" smtClean="0"/>
              <a:t> of other cultures; </a:t>
            </a:r>
          </a:p>
          <a:p>
            <a:r>
              <a:rPr lang="en-US" dirty="0" smtClean="0"/>
              <a:t>4 Strengthen</a:t>
            </a:r>
            <a:r>
              <a:rPr lang="lv-LV" dirty="0" err="1" smtClean="0"/>
              <a:t>ing</a:t>
            </a:r>
            <a:r>
              <a:rPr lang="en-US" dirty="0" smtClean="0"/>
              <a:t> knowledge of English; </a:t>
            </a:r>
          </a:p>
          <a:p>
            <a:r>
              <a:rPr lang="en-US" dirty="0" smtClean="0"/>
              <a:t>5 </a:t>
            </a:r>
            <a:r>
              <a:rPr lang="lv-LV" dirty="0" err="1" smtClean="0"/>
              <a:t>Knowing</a:t>
            </a:r>
            <a:r>
              <a:rPr lang="lv-LV" dirty="0" smtClean="0"/>
              <a:t> </a:t>
            </a:r>
            <a:r>
              <a:rPr lang="lv-LV" dirty="0" err="1" smtClean="0"/>
              <a:t>better</a:t>
            </a:r>
            <a:r>
              <a:rPr lang="lv-LV" dirty="0" smtClean="0"/>
              <a:t> </a:t>
            </a:r>
            <a:r>
              <a:rPr lang="en-US" dirty="0" smtClean="0"/>
              <a:t>their classmates; </a:t>
            </a:r>
          </a:p>
          <a:p>
            <a:r>
              <a:rPr lang="en-US" dirty="0" smtClean="0"/>
              <a:t>6 </a:t>
            </a:r>
            <a:r>
              <a:rPr lang="lv-LV" dirty="0" err="1" smtClean="0"/>
              <a:t>Travelling</a:t>
            </a:r>
            <a:r>
              <a:rPr lang="lv-LV" dirty="0" smtClean="0"/>
              <a:t> a </a:t>
            </a:r>
            <a:r>
              <a:rPr lang="lv-LV" dirty="0" err="1" smtClean="0"/>
              <a:t>lot</a:t>
            </a:r>
            <a:r>
              <a:rPr lang="en-US" dirty="0" smtClean="0"/>
              <a:t>; </a:t>
            </a:r>
          </a:p>
          <a:p>
            <a:r>
              <a:rPr lang="en-US" dirty="0" smtClean="0"/>
              <a:t>7 </a:t>
            </a:r>
            <a:r>
              <a:rPr lang="lv-LV" dirty="0" smtClean="0"/>
              <a:t>G</a:t>
            </a:r>
            <a:r>
              <a:rPr lang="en-US" dirty="0" err="1" smtClean="0"/>
              <a:t>reat</a:t>
            </a:r>
            <a:r>
              <a:rPr lang="en-US" dirty="0" smtClean="0"/>
              <a:t> experience; </a:t>
            </a:r>
          </a:p>
          <a:p>
            <a:r>
              <a:rPr lang="en-US" dirty="0" smtClean="0"/>
              <a:t>8 Expanded knowledge </a:t>
            </a:r>
            <a:r>
              <a:rPr lang="lv-LV" dirty="0" err="1" smtClean="0"/>
              <a:t>on</a:t>
            </a:r>
            <a:r>
              <a:rPr lang="lv-LV" dirty="0" smtClean="0"/>
              <a:t> </a:t>
            </a:r>
            <a:r>
              <a:rPr lang="en-US" dirty="0" smtClean="0"/>
              <a:t>the project topic</a:t>
            </a:r>
            <a:r>
              <a:rPr lang="lv-LV" dirty="0" smtClean="0"/>
              <a:t>;</a:t>
            </a:r>
            <a:endParaRPr lang="en-US" dirty="0" smtClean="0"/>
          </a:p>
          <a:p>
            <a:r>
              <a:rPr lang="en-US" dirty="0" smtClean="0"/>
              <a:t>9 </a:t>
            </a:r>
            <a:r>
              <a:rPr lang="lv-LV" dirty="0" smtClean="0"/>
              <a:t>M</a:t>
            </a:r>
            <a:r>
              <a:rPr lang="en-US" dirty="0" err="1" smtClean="0"/>
              <a:t>eeting</a:t>
            </a:r>
            <a:r>
              <a:rPr lang="en-US" dirty="0" smtClean="0"/>
              <a:t> interesting people</a:t>
            </a:r>
            <a:r>
              <a:rPr lang="lv-LV" dirty="0" smtClean="0"/>
              <a:t>;</a:t>
            </a:r>
            <a:endParaRPr lang="en-US" dirty="0" smtClean="0"/>
          </a:p>
          <a:p>
            <a:r>
              <a:rPr lang="en-US" dirty="0" smtClean="0"/>
              <a:t>10 </a:t>
            </a:r>
            <a:r>
              <a:rPr lang="lv-LV" dirty="0" err="1" smtClean="0"/>
              <a:t>New</a:t>
            </a:r>
            <a:r>
              <a:rPr lang="lv-LV" dirty="0" smtClean="0"/>
              <a:t> </a:t>
            </a:r>
            <a:r>
              <a:rPr lang="lv-LV" dirty="0" err="1" smtClean="0"/>
              <a:t>dishes</a:t>
            </a:r>
            <a:r>
              <a:rPr lang="lv-LV" dirty="0" smtClean="0"/>
              <a:t> </a:t>
            </a:r>
            <a:r>
              <a:rPr lang="lv-LV" dirty="0" err="1" smtClean="0"/>
              <a:t>tasted</a:t>
            </a:r>
            <a:r>
              <a:rPr lang="lv-LV" dirty="0" smtClean="0"/>
              <a:t> </a:t>
            </a:r>
            <a:r>
              <a:rPr lang="lv-LV" dirty="0" err="1" smtClean="0"/>
              <a:t>and</a:t>
            </a:r>
            <a:r>
              <a:rPr lang="lv-LV" dirty="0" smtClean="0"/>
              <a:t> </a:t>
            </a:r>
            <a:r>
              <a:rPr lang="en-US" dirty="0" smtClean="0"/>
              <a:t>new recipes</a:t>
            </a:r>
            <a:r>
              <a:rPr lang="lv-LV" dirty="0" smtClean="0"/>
              <a:t> </a:t>
            </a:r>
            <a:r>
              <a:rPr lang="lv-LV" dirty="0" err="1" smtClean="0"/>
              <a:t>learned</a:t>
            </a:r>
            <a:endParaRPr lang="lv-LV"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lstStyle/>
          <a:p>
            <a:r>
              <a:rPr lang="lv-LV" dirty="0" err="1" smtClean="0"/>
              <a:t>Coordinators</a:t>
            </a:r>
            <a:r>
              <a:rPr lang="lv-LV" dirty="0" smtClean="0"/>
              <a:t> </a:t>
            </a:r>
            <a:r>
              <a:rPr lang="lv-LV" dirty="0" err="1" smtClean="0"/>
              <a:t>of</a:t>
            </a:r>
            <a:r>
              <a:rPr lang="lv-LV" dirty="0" smtClean="0"/>
              <a:t> </a:t>
            </a:r>
            <a:r>
              <a:rPr lang="lv-LV" dirty="0" err="1" smtClean="0"/>
              <a:t>the</a:t>
            </a:r>
            <a:r>
              <a:rPr lang="lv-LV" dirty="0" smtClean="0"/>
              <a:t> </a:t>
            </a:r>
            <a:r>
              <a:rPr lang="lv-LV" dirty="0" err="1" smtClean="0"/>
              <a:t>project</a:t>
            </a:r>
            <a:r>
              <a:rPr lang="lv-LV" dirty="0" smtClean="0"/>
              <a:t>:</a:t>
            </a:r>
          </a:p>
          <a:p>
            <a:endParaRPr lang="lv-LV" dirty="0" smtClean="0"/>
          </a:p>
          <a:p>
            <a:r>
              <a:rPr lang="lv-LV" dirty="0" smtClean="0"/>
              <a:t>Ingrīda </a:t>
            </a:r>
            <a:r>
              <a:rPr lang="lv-LV" b="1" dirty="0" err="1" smtClean="0"/>
              <a:t>Drēska</a:t>
            </a:r>
            <a:r>
              <a:rPr lang="lv-LV" dirty="0" smtClean="0"/>
              <a:t> </a:t>
            </a:r>
            <a:r>
              <a:rPr lang="lv-LV" dirty="0" err="1" smtClean="0"/>
              <a:t>from</a:t>
            </a:r>
            <a:r>
              <a:rPr lang="lv-LV" dirty="0" smtClean="0"/>
              <a:t> </a:t>
            </a:r>
            <a:r>
              <a:rPr lang="lv-LV" dirty="0" err="1" smtClean="0"/>
              <a:t>Latvia</a:t>
            </a:r>
            <a:endParaRPr lang="lv-LV" dirty="0" smtClean="0"/>
          </a:p>
          <a:p>
            <a:r>
              <a:rPr lang="lv-LV" dirty="0" smtClean="0"/>
              <a:t>Daniela </a:t>
            </a:r>
            <a:r>
              <a:rPr lang="lv-LV" b="1" dirty="0" err="1" smtClean="0"/>
              <a:t>Chinde</a:t>
            </a:r>
            <a:r>
              <a:rPr lang="lv-LV" dirty="0" smtClean="0"/>
              <a:t> </a:t>
            </a:r>
            <a:r>
              <a:rPr lang="lv-LV" dirty="0" err="1" smtClean="0"/>
              <a:t>from</a:t>
            </a:r>
            <a:r>
              <a:rPr lang="lv-LV" dirty="0" smtClean="0"/>
              <a:t> </a:t>
            </a:r>
            <a:r>
              <a:rPr lang="lv-LV" dirty="0" err="1" smtClean="0"/>
              <a:t>Romania</a:t>
            </a:r>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err="1" smtClean="0"/>
              <a:t>Evaluation</a:t>
            </a:r>
            <a:r>
              <a:rPr lang="lv-LV" dirty="0" smtClean="0"/>
              <a:t> </a:t>
            </a:r>
            <a:r>
              <a:rPr lang="lv-LV" dirty="0" err="1" smtClean="0"/>
              <a:t>of</a:t>
            </a:r>
            <a:r>
              <a:rPr lang="lv-LV" dirty="0" smtClean="0"/>
              <a:t> </a:t>
            </a:r>
            <a:r>
              <a:rPr lang="lv-LV" dirty="0" err="1" smtClean="0"/>
              <a:t>the</a:t>
            </a:r>
            <a:r>
              <a:rPr lang="lv-LV" dirty="0" smtClean="0"/>
              <a:t> </a:t>
            </a:r>
            <a:r>
              <a:rPr lang="lv-LV" dirty="0" err="1" smtClean="0"/>
              <a:t>project</a:t>
            </a:r>
            <a:endParaRPr lang="lv-LV" dirty="0"/>
          </a:p>
        </p:txBody>
      </p:sp>
      <p:sp>
        <p:nvSpPr>
          <p:cNvPr id="3" name="Subtitle 2"/>
          <p:cNvSpPr>
            <a:spLocks noGrp="1"/>
          </p:cNvSpPr>
          <p:nvPr>
            <p:ph type="subTitle" idx="1"/>
          </p:nvPr>
        </p:nvSpPr>
        <p:spPr>
          <a:xfrm>
            <a:off x="1432560" y="2643182"/>
            <a:ext cx="7406640" cy="1928826"/>
          </a:xfrm>
          <a:effectLst>
            <a:glow rad="139700">
              <a:schemeClr val="accent3">
                <a:satMod val="175000"/>
                <a:alpha val="40000"/>
              </a:schemeClr>
            </a:glow>
          </a:effectLst>
        </p:spPr>
        <p:txBody>
          <a:bodyPr>
            <a:noAutofit/>
          </a:bodyPr>
          <a:lstStyle/>
          <a:p>
            <a:r>
              <a:rPr lang="lv-LV" sz="4800" b="1" dirty="0" smtClean="0"/>
              <a:t>To </a:t>
            </a:r>
            <a:r>
              <a:rPr lang="lv-LV" sz="4800" b="1" dirty="0" err="1" smtClean="0"/>
              <a:t>study</a:t>
            </a:r>
            <a:r>
              <a:rPr lang="lv-LV" sz="4800" b="1" dirty="0" smtClean="0"/>
              <a:t> </a:t>
            </a:r>
            <a:r>
              <a:rPr lang="lv-LV" sz="4800" b="1" dirty="0" err="1" smtClean="0"/>
              <a:t>ot</a:t>
            </a:r>
            <a:r>
              <a:rPr lang="lv-LV" sz="4800" b="1" dirty="0" smtClean="0"/>
              <a:t> to </a:t>
            </a:r>
            <a:r>
              <a:rPr lang="lv-LV" sz="4800" b="1" dirty="0" err="1" smtClean="0"/>
              <a:t>work</a:t>
            </a:r>
            <a:r>
              <a:rPr lang="lv-LV" sz="4800" b="1" dirty="0" smtClean="0"/>
              <a:t>? To </a:t>
            </a:r>
            <a:r>
              <a:rPr lang="lv-LV" sz="4800" b="1" dirty="0" err="1" smtClean="0"/>
              <a:t>stay</a:t>
            </a:r>
            <a:r>
              <a:rPr lang="lv-LV" sz="4800" b="1" dirty="0" smtClean="0"/>
              <a:t> </a:t>
            </a:r>
            <a:r>
              <a:rPr lang="lv-LV" sz="4800" b="1" dirty="0" err="1" smtClean="0"/>
              <a:t>or</a:t>
            </a:r>
            <a:r>
              <a:rPr lang="lv-LV" sz="4800" b="1" dirty="0" smtClean="0"/>
              <a:t> to </a:t>
            </a:r>
            <a:r>
              <a:rPr lang="lv-LV" sz="4800" b="1" dirty="0" err="1" smtClean="0"/>
              <a:t>emigrate</a:t>
            </a:r>
            <a:r>
              <a:rPr lang="lv-LV" sz="4800" b="1" dirty="0" smtClean="0"/>
              <a:t>?</a:t>
            </a:r>
          </a:p>
          <a:p>
            <a:pPr algn="ctr"/>
            <a:r>
              <a:rPr lang="lv-LV" sz="4800" b="1" dirty="0" smtClean="0"/>
              <a:t>2012.-2014.</a:t>
            </a:r>
            <a:endParaRPr lang="lv-LV" sz="4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err="1" smtClean="0"/>
              <a:t>Evaluation</a:t>
            </a:r>
            <a:r>
              <a:rPr lang="lv-LV" dirty="0" smtClean="0"/>
              <a:t> </a:t>
            </a:r>
            <a:r>
              <a:rPr lang="lv-LV" dirty="0" err="1" smtClean="0"/>
              <a:t>of</a:t>
            </a:r>
            <a:r>
              <a:rPr lang="lv-LV" dirty="0" smtClean="0"/>
              <a:t> </a:t>
            </a:r>
            <a:r>
              <a:rPr lang="lv-LV" dirty="0" err="1" smtClean="0"/>
              <a:t>the</a:t>
            </a:r>
            <a:r>
              <a:rPr lang="lv-LV" dirty="0" smtClean="0"/>
              <a:t> </a:t>
            </a:r>
            <a:r>
              <a:rPr lang="lv-LV" dirty="0" err="1" smtClean="0"/>
              <a:t>project</a:t>
            </a:r>
            <a:endParaRPr lang="lv-LV" dirty="0"/>
          </a:p>
        </p:txBody>
      </p:sp>
      <p:sp>
        <p:nvSpPr>
          <p:cNvPr id="3" name="Subtitle 2"/>
          <p:cNvSpPr>
            <a:spLocks noGrp="1"/>
          </p:cNvSpPr>
          <p:nvPr>
            <p:ph type="subTitle" idx="1"/>
          </p:nvPr>
        </p:nvSpPr>
        <p:spPr>
          <a:xfrm>
            <a:off x="1432560" y="1850064"/>
            <a:ext cx="7406640" cy="3364886"/>
          </a:xfrm>
        </p:spPr>
        <p:txBody>
          <a:bodyPr>
            <a:normAutofit/>
          </a:bodyPr>
          <a:lstStyle/>
          <a:p>
            <a:endParaRPr lang="lv-LV" dirty="0" smtClean="0"/>
          </a:p>
          <a:p>
            <a:endParaRPr lang="lv-LV" dirty="0" smtClean="0"/>
          </a:p>
          <a:p>
            <a:r>
              <a:rPr lang="en-GB" dirty="0" smtClean="0"/>
              <a:t>The </a:t>
            </a:r>
            <a:r>
              <a:rPr lang="en-GB" dirty="0" smtClean="0"/>
              <a:t>questionnaire was applied to 48 students who participated to the </a:t>
            </a:r>
            <a:r>
              <a:rPr lang="en-GB" dirty="0" err="1" smtClean="0"/>
              <a:t>mobilities</a:t>
            </a:r>
            <a:r>
              <a:rPr lang="en-GB" dirty="0" smtClean="0"/>
              <a:t> in Latvia and in Romania</a:t>
            </a:r>
            <a:endParaRPr lang="lv-LV" dirty="0" smtClean="0"/>
          </a:p>
          <a:p>
            <a:r>
              <a:rPr lang="en-GB" b="1" dirty="0" smtClean="0"/>
              <a:t>18 girls</a:t>
            </a:r>
            <a:endParaRPr lang="lv-LV" dirty="0" smtClean="0"/>
          </a:p>
          <a:p>
            <a:r>
              <a:rPr lang="en-GB" b="1" dirty="0" smtClean="0"/>
              <a:t>30 boys</a:t>
            </a:r>
            <a:endParaRPr lang="lv-LV" dirty="0" smtClean="0"/>
          </a:p>
          <a:p>
            <a:r>
              <a:rPr lang="en-GB" b="1" dirty="0" smtClean="0"/>
              <a:t>age 17-18</a:t>
            </a:r>
            <a:endParaRPr lang="lv-LV" dirty="0" smtClean="0"/>
          </a:p>
          <a:p>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lv-LV" b="1" dirty="0" smtClean="0"/>
              <a:t>1. </a:t>
            </a:r>
            <a:r>
              <a:rPr lang="en-GB" b="1" dirty="0" smtClean="0"/>
              <a:t>The idea of the project to me: </a:t>
            </a:r>
            <a:r>
              <a:rPr lang="lv-LV" dirty="0" smtClean="0"/>
              <a:t/>
            </a:r>
            <a:br>
              <a:rPr lang="lv-LV" dirty="0" smtClean="0"/>
            </a:br>
            <a:endParaRPr lang="lv-LV" dirty="0"/>
          </a:p>
        </p:txBody>
      </p:sp>
      <p:sp>
        <p:nvSpPr>
          <p:cNvPr id="3" name="Content Placeholder 2"/>
          <p:cNvSpPr>
            <a:spLocks noGrp="1"/>
          </p:cNvSpPr>
          <p:nvPr>
            <p:ph idx="1"/>
          </p:nvPr>
        </p:nvSpPr>
        <p:spPr/>
        <p:txBody>
          <a:bodyPr>
            <a:normAutofit fontScale="77500" lnSpcReduction="20000"/>
          </a:bodyPr>
          <a:lstStyle/>
          <a:p>
            <a:pPr>
              <a:buNone/>
            </a:pPr>
            <a:endParaRPr lang="lv-LV" dirty="0" smtClean="0"/>
          </a:p>
          <a:p>
            <a:pPr lvl="0"/>
            <a:r>
              <a:rPr lang="en-GB" dirty="0" smtClean="0"/>
              <a:t>39.67 % the majority of the students considered the idea of the project interesting and helpful in terms of encouraging them to continue their studies and staying in their country,</a:t>
            </a:r>
            <a:endParaRPr lang="lv-LV" dirty="0" smtClean="0"/>
          </a:p>
          <a:p>
            <a:pPr lvl="0"/>
            <a:r>
              <a:rPr lang="en-GB" dirty="0" smtClean="0"/>
              <a:t>10.41% students consider that it is connected with the present reality in their native country and that it helps them to make a decision about their career,</a:t>
            </a:r>
            <a:endParaRPr lang="lv-LV" dirty="0" smtClean="0"/>
          </a:p>
          <a:p>
            <a:pPr lvl="0"/>
            <a:r>
              <a:rPr lang="en-GB" dirty="0" smtClean="0"/>
              <a:t>35.41%  students liked the project as exciting and actual,</a:t>
            </a:r>
            <a:endParaRPr lang="lv-LV" dirty="0" smtClean="0"/>
          </a:p>
          <a:p>
            <a:pPr lvl="0"/>
            <a:r>
              <a:rPr lang="en-GB" dirty="0" smtClean="0"/>
              <a:t>10.41%  students mentioned that project helped them to think what way is better  for them,</a:t>
            </a:r>
            <a:endParaRPr lang="lv-LV" dirty="0" smtClean="0"/>
          </a:p>
          <a:p>
            <a:pPr lvl="0"/>
            <a:r>
              <a:rPr lang="en-GB" dirty="0" smtClean="0"/>
              <a:t>4.1% the project made to think about  emigration and immigration problems in Latvia and Romania.</a:t>
            </a:r>
            <a:endParaRPr lang="lv-LV" dirty="0" smtClean="0"/>
          </a:p>
          <a:p>
            <a:endParaRPr lang="lv-LV"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t>
            </a:r>
            <a:r>
              <a:rPr lang="lv-LV" dirty="0" smtClean="0"/>
              <a:t/>
            </a:r>
            <a:br>
              <a:rPr lang="lv-LV" dirty="0" smtClean="0"/>
            </a:br>
            <a:r>
              <a:rPr lang="lv-LV" dirty="0" smtClean="0"/>
              <a:t>2. </a:t>
            </a:r>
            <a:r>
              <a:rPr lang="en-GB" b="1" dirty="0" smtClean="0"/>
              <a:t>In terms of content and activities the project:</a:t>
            </a:r>
            <a:r>
              <a:rPr lang="lv-LV" dirty="0" smtClean="0"/>
              <a:t/>
            </a:r>
            <a:br>
              <a:rPr lang="lv-LV" dirty="0" smtClean="0"/>
            </a:br>
            <a:endParaRPr lang="lv-LV" dirty="0"/>
          </a:p>
        </p:txBody>
      </p:sp>
      <p:sp>
        <p:nvSpPr>
          <p:cNvPr id="3" name="Content Placeholder 2"/>
          <p:cNvSpPr>
            <a:spLocks noGrp="1"/>
          </p:cNvSpPr>
          <p:nvPr>
            <p:ph idx="1"/>
          </p:nvPr>
        </p:nvSpPr>
        <p:spPr/>
        <p:txBody>
          <a:bodyPr>
            <a:normAutofit fontScale="70000" lnSpcReduction="20000"/>
          </a:bodyPr>
          <a:lstStyle/>
          <a:p>
            <a:pPr lvl="0"/>
            <a:r>
              <a:rPr lang="en-GB" dirty="0" smtClean="0"/>
              <a:t>18.75 %thought the project content and activities were useful and educational,</a:t>
            </a:r>
            <a:endParaRPr lang="lv-LV" dirty="0" smtClean="0"/>
          </a:p>
          <a:p>
            <a:pPr lvl="0"/>
            <a:r>
              <a:rPr lang="en-GB" dirty="0" smtClean="0"/>
              <a:t>10.41 %  considered the project content and activities good and succeeded,</a:t>
            </a:r>
            <a:endParaRPr lang="lv-LV" dirty="0" smtClean="0"/>
          </a:p>
          <a:p>
            <a:pPr lvl="0"/>
            <a:r>
              <a:rPr lang="en-GB" dirty="0" smtClean="0"/>
              <a:t>8.33%  considered that all was perfect,</a:t>
            </a:r>
            <a:endParaRPr lang="lv-LV" dirty="0" smtClean="0"/>
          </a:p>
          <a:p>
            <a:pPr lvl="0"/>
            <a:r>
              <a:rPr lang="en-GB" dirty="0" smtClean="0"/>
              <a:t>2% thought that the project content and activities could be better,</a:t>
            </a:r>
            <a:endParaRPr lang="lv-LV" dirty="0" smtClean="0"/>
          </a:p>
          <a:p>
            <a:pPr lvl="0"/>
            <a:r>
              <a:rPr lang="en-GB" dirty="0" smtClean="0"/>
              <a:t>25% the majority of the students consider the project content and activities interesting and helpful, </a:t>
            </a:r>
            <a:endParaRPr lang="lv-LV" dirty="0" smtClean="0"/>
          </a:p>
          <a:p>
            <a:pPr lvl="0"/>
            <a:r>
              <a:rPr lang="en-GB" dirty="0" smtClean="0"/>
              <a:t>20.83%  enjoyed most the  workshop „The profile of the emigrant”, </a:t>
            </a:r>
            <a:endParaRPr lang="lv-LV" dirty="0" smtClean="0"/>
          </a:p>
          <a:p>
            <a:pPr lvl="0"/>
            <a:r>
              <a:rPr lang="en-GB" dirty="0" smtClean="0"/>
              <a:t>15.67%  enjoyed the Treasure Hunt „Do you know </a:t>
            </a:r>
            <a:r>
              <a:rPr lang="en-GB" dirty="0" err="1" smtClean="0"/>
              <a:t>Jelgava</a:t>
            </a:r>
            <a:r>
              <a:rPr lang="en-GB" dirty="0" smtClean="0"/>
              <a:t>”,</a:t>
            </a:r>
            <a:endParaRPr lang="lv-LV" dirty="0" smtClean="0"/>
          </a:p>
          <a:p>
            <a:pPr>
              <a:buNone/>
            </a:pPr>
            <a:r>
              <a:rPr lang="en-GB" b="1" dirty="0" smtClean="0"/>
              <a:t>100 % all students enjoyed </a:t>
            </a:r>
            <a:endParaRPr lang="lv-LV" dirty="0" smtClean="0"/>
          </a:p>
          <a:p>
            <a:pPr lvl="0"/>
            <a:r>
              <a:rPr lang="en-GB" dirty="0" smtClean="0"/>
              <a:t>enjoyed recording the film „I am European”,</a:t>
            </a:r>
            <a:endParaRPr lang="lv-LV" dirty="0" smtClean="0"/>
          </a:p>
          <a:p>
            <a:pPr lvl="0"/>
            <a:r>
              <a:rPr lang="en-GB" dirty="0" smtClean="0"/>
              <a:t>enjoyed creating the Game. </a:t>
            </a:r>
            <a:endParaRPr lang="lv-LV" dirty="0" smtClean="0"/>
          </a:p>
          <a:p>
            <a:pPr lvl="0"/>
            <a:r>
              <a:rPr lang="en-GB" dirty="0" smtClean="0"/>
              <a:t>enjoyed the Sports activities</a:t>
            </a:r>
            <a:r>
              <a:rPr lang="lv-LV" dirty="0" smtClean="0"/>
              <a:t>.</a:t>
            </a:r>
          </a:p>
          <a:p>
            <a:endParaRPr lang="lv-LV"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lv-LV" dirty="0" smtClean="0"/>
              <a:t>3. </a:t>
            </a:r>
            <a:r>
              <a:rPr lang="en-GB" b="1" dirty="0" smtClean="0"/>
              <a:t>The project gave me.....  (your thoughts)</a:t>
            </a:r>
            <a:endParaRPr lang="lv-LV" dirty="0"/>
          </a:p>
        </p:txBody>
      </p:sp>
      <p:sp>
        <p:nvSpPr>
          <p:cNvPr id="3" name="Content Placeholder 2"/>
          <p:cNvSpPr>
            <a:spLocks noGrp="1"/>
          </p:cNvSpPr>
          <p:nvPr>
            <p:ph idx="1"/>
          </p:nvPr>
        </p:nvSpPr>
        <p:spPr/>
        <p:txBody>
          <a:bodyPr>
            <a:normAutofit lnSpcReduction="10000"/>
          </a:bodyPr>
          <a:lstStyle/>
          <a:p>
            <a:r>
              <a:rPr lang="en-GB" dirty="0" smtClean="0"/>
              <a:t>Students consider that the project gave them the opportunity of </a:t>
            </a:r>
            <a:endParaRPr lang="lv-LV" sz="2800" dirty="0" smtClean="0"/>
          </a:p>
          <a:p>
            <a:pPr lvl="1"/>
            <a:r>
              <a:rPr lang="en-GB" dirty="0" smtClean="0"/>
              <a:t>8.0 % communicating with students from other countries </a:t>
            </a:r>
            <a:endParaRPr lang="lv-LV" sz="2400" dirty="0" smtClean="0"/>
          </a:p>
          <a:p>
            <a:pPr lvl="1"/>
            <a:r>
              <a:rPr lang="en-GB" dirty="0" smtClean="0"/>
              <a:t>16.0% making new friends, </a:t>
            </a:r>
            <a:endParaRPr lang="lv-LV" sz="2400" dirty="0" smtClean="0"/>
          </a:p>
          <a:p>
            <a:pPr lvl="1"/>
            <a:r>
              <a:rPr lang="en-GB" dirty="0" smtClean="0"/>
              <a:t>20.7% travelling to another country and seeing new places, </a:t>
            </a:r>
            <a:endParaRPr lang="lv-LV" sz="2400" dirty="0" smtClean="0"/>
          </a:p>
          <a:p>
            <a:pPr lvl="1"/>
            <a:r>
              <a:rPr lang="en-GB" dirty="0" smtClean="0"/>
              <a:t>20.7%  improving their English language competences and </a:t>
            </a:r>
            <a:endParaRPr lang="lv-LV" sz="2400" dirty="0" smtClean="0"/>
          </a:p>
          <a:p>
            <a:pPr lvl="1"/>
            <a:r>
              <a:rPr lang="en-GB" dirty="0" smtClean="0"/>
              <a:t>6.0% having a lot of fun. </a:t>
            </a:r>
            <a:endParaRPr lang="lv-LV" sz="2400" dirty="0" smtClean="0"/>
          </a:p>
          <a:p>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dirty="0" smtClean="0"/>
              <a:t>3. </a:t>
            </a:r>
            <a:r>
              <a:rPr lang="en-GB" b="1" dirty="0" smtClean="0"/>
              <a:t>The project gave me.....  (your thoughts)</a:t>
            </a:r>
            <a:endParaRPr lang="lv-LV" dirty="0"/>
          </a:p>
        </p:txBody>
      </p:sp>
      <p:sp>
        <p:nvSpPr>
          <p:cNvPr id="3" name="Content Placeholder 2"/>
          <p:cNvSpPr>
            <a:spLocks noGrp="1"/>
          </p:cNvSpPr>
          <p:nvPr>
            <p:ph idx="1"/>
          </p:nvPr>
        </p:nvSpPr>
        <p:spPr/>
        <p:txBody>
          <a:bodyPr>
            <a:normAutofit fontScale="70000" lnSpcReduction="20000"/>
          </a:bodyPr>
          <a:lstStyle/>
          <a:p>
            <a:r>
              <a:rPr lang="en-GB" dirty="0" smtClean="0"/>
              <a:t>The project also gave them</a:t>
            </a:r>
            <a:endParaRPr lang="lv-LV" sz="2800" dirty="0" smtClean="0"/>
          </a:p>
          <a:p>
            <a:pPr lvl="0"/>
            <a:r>
              <a:rPr lang="en-GB" dirty="0" smtClean="0"/>
              <a:t>8.0% insight into the culture of the other country ,  </a:t>
            </a:r>
            <a:endParaRPr lang="lv-LV" sz="2800" dirty="0" smtClean="0"/>
          </a:p>
          <a:p>
            <a:pPr lvl="0"/>
            <a:r>
              <a:rPr lang="en-GB" dirty="0" smtClean="0"/>
              <a:t> 1.7.% opportunity to decide what to do after graduating the high school ,</a:t>
            </a:r>
            <a:endParaRPr lang="lv-LV" sz="2800" dirty="0" smtClean="0"/>
          </a:p>
          <a:p>
            <a:pPr lvl="0"/>
            <a:r>
              <a:rPr lang="en-GB" dirty="0" smtClean="0"/>
              <a:t>1.7% the belief that I would study and stay in Latvia,</a:t>
            </a:r>
            <a:endParaRPr lang="lv-LV" sz="2800" dirty="0" smtClean="0"/>
          </a:p>
          <a:p>
            <a:pPr lvl="0"/>
            <a:r>
              <a:rPr lang="en-GB" dirty="0" smtClean="0"/>
              <a:t>1.7% experience , </a:t>
            </a:r>
            <a:endParaRPr lang="lv-LV" sz="2800" dirty="0" smtClean="0"/>
          </a:p>
          <a:p>
            <a:pPr lvl="0"/>
            <a:r>
              <a:rPr lang="en-GB" dirty="0" smtClean="0"/>
              <a:t>1.7% knowledge of the project theme , </a:t>
            </a:r>
            <a:endParaRPr lang="lv-LV" sz="2800" dirty="0" smtClean="0"/>
          </a:p>
          <a:p>
            <a:pPr lvl="0"/>
            <a:r>
              <a:rPr lang="en-GB" dirty="0" smtClean="0"/>
              <a:t>4.1% new emotions , </a:t>
            </a:r>
            <a:endParaRPr lang="lv-LV" sz="2800" dirty="0" smtClean="0"/>
          </a:p>
          <a:p>
            <a:pPr lvl="0"/>
            <a:r>
              <a:rPr lang="en-GB" dirty="0" smtClean="0"/>
              <a:t>8.0% the opportunity to get to know their classmates, </a:t>
            </a:r>
            <a:endParaRPr lang="lv-LV" sz="2800" dirty="0" smtClean="0"/>
          </a:p>
          <a:p>
            <a:pPr lvl="0"/>
            <a:r>
              <a:rPr lang="en-GB" dirty="0" smtClean="0"/>
              <a:t>1.7% understanding that the most important thing is contacts </a:t>
            </a:r>
            <a:endParaRPr lang="lv-LV" sz="2800" dirty="0" smtClean="0"/>
          </a:p>
          <a:p>
            <a:pPr>
              <a:buNone/>
            </a:pPr>
            <a:r>
              <a:rPr lang="en-GB" dirty="0" smtClean="0"/>
              <a:t>They also consider that after working for the project they are more aware of what being an emigrant who does an unqualified work implies and that it is better to continue your studies and have a career</a:t>
            </a:r>
            <a:endParaRPr lang="lv-LV" sz="2800" dirty="0" smtClean="0"/>
          </a:p>
          <a:p>
            <a:endParaRPr lang="lv-LV"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868478"/>
          </a:xfrm>
        </p:spPr>
        <p:txBody>
          <a:bodyPr>
            <a:normAutofit fontScale="90000"/>
          </a:bodyPr>
          <a:lstStyle/>
          <a:p>
            <a:pPr lvl="0"/>
            <a:r>
              <a:rPr lang="lv-LV" sz="3600" b="1" dirty="0" smtClean="0"/>
              <a:t>4. </a:t>
            </a:r>
            <a:r>
              <a:rPr lang="en-GB" sz="3600" b="1" dirty="0" smtClean="0"/>
              <a:t>How seriously and wisely was the plan of the project developed and implemented?</a:t>
            </a:r>
            <a:r>
              <a:rPr lang="lv-LV" dirty="0" smtClean="0"/>
              <a:t/>
            </a:r>
            <a:br>
              <a:rPr lang="lv-LV" dirty="0" smtClean="0"/>
            </a:br>
            <a:endParaRPr lang="lv-LV" dirty="0"/>
          </a:p>
        </p:txBody>
      </p:sp>
      <p:sp>
        <p:nvSpPr>
          <p:cNvPr id="3" name="Content Placeholder 2"/>
          <p:cNvSpPr>
            <a:spLocks noGrp="1"/>
          </p:cNvSpPr>
          <p:nvPr>
            <p:ph idx="1"/>
          </p:nvPr>
        </p:nvSpPr>
        <p:spPr>
          <a:xfrm>
            <a:off x="1435608" y="2285992"/>
            <a:ext cx="7498080" cy="3962408"/>
          </a:xfrm>
        </p:spPr>
        <p:txBody>
          <a:bodyPr>
            <a:normAutofit lnSpcReduction="10000"/>
          </a:bodyPr>
          <a:lstStyle/>
          <a:p>
            <a:pPr lvl="0"/>
            <a:r>
              <a:rPr lang="en-GB" dirty="0" smtClean="0"/>
              <a:t>The respondents consider that the project was conducted well as they had activities planned for each month during the two years, and they had to stick to the plan. During the mobility they felt that they learned a lot of things and they enjoyed being with their partners’ families</a:t>
            </a:r>
            <a:r>
              <a:rPr lang="lv-LV" dirty="0" smtClean="0"/>
              <a:t>.</a:t>
            </a:r>
          </a:p>
          <a:p>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lv-LV" b="1" dirty="0" smtClean="0"/>
              <a:t>5. </a:t>
            </a:r>
            <a:r>
              <a:rPr lang="en-GB" b="1" dirty="0" smtClean="0"/>
              <a:t>Were there enough activities during the project?</a:t>
            </a:r>
            <a:endParaRPr lang="lv-LV" dirty="0"/>
          </a:p>
        </p:txBody>
      </p:sp>
      <p:sp>
        <p:nvSpPr>
          <p:cNvPr id="3" name="Content Placeholder 2"/>
          <p:cNvSpPr>
            <a:spLocks noGrp="1"/>
          </p:cNvSpPr>
          <p:nvPr>
            <p:ph idx="1"/>
          </p:nvPr>
        </p:nvSpPr>
        <p:spPr>
          <a:xfrm>
            <a:off x="1435608" y="1857364"/>
            <a:ext cx="7498080" cy="4391036"/>
          </a:xfrm>
        </p:spPr>
        <p:txBody>
          <a:bodyPr/>
          <a:lstStyle/>
          <a:p>
            <a:pPr lvl="0"/>
            <a:r>
              <a:rPr lang="en-GB" dirty="0" smtClean="0"/>
              <a:t>62.6 % of the students answered YES, </a:t>
            </a:r>
            <a:endParaRPr lang="lv-LV" dirty="0" smtClean="0"/>
          </a:p>
          <a:p>
            <a:pPr lvl="0"/>
            <a:r>
              <a:rPr lang="en-GB" dirty="0" smtClean="0"/>
              <a:t>10.4 % answered that there were too many activities,</a:t>
            </a:r>
            <a:endParaRPr lang="lv-LV" dirty="0" smtClean="0"/>
          </a:p>
          <a:p>
            <a:pPr lvl="0"/>
            <a:r>
              <a:rPr lang="en-GB" dirty="0" smtClean="0"/>
              <a:t>22.9 % considered that there could be more activities,</a:t>
            </a:r>
            <a:endParaRPr lang="lv-LV" dirty="0" smtClean="0"/>
          </a:p>
          <a:p>
            <a:pPr lvl="0"/>
            <a:r>
              <a:rPr lang="en-GB" dirty="0" smtClean="0"/>
              <a:t>4.1  % considered that there could be less activities.</a:t>
            </a:r>
            <a:endParaRPr lang="lv-LV" dirty="0" smtClean="0"/>
          </a:p>
          <a:p>
            <a:pPr>
              <a:buNone/>
            </a:pPr>
            <a:endParaRPr lang="lv-LV"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76</TotalTime>
  <Words>1277</Words>
  <Application>Microsoft Office PowerPoint</Application>
  <PresentationFormat>On-screen Show (4:3)</PresentationFormat>
  <Paragraphs>125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Slide 1</vt:lpstr>
      <vt:lpstr>Evaluation of the project</vt:lpstr>
      <vt:lpstr>Evaluation of the project</vt:lpstr>
      <vt:lpstr>1. The idea of the project to me:  </vt:lpstr>
      <vt:lpstr>  2. In terms of content and activities the project: </vt:lpstr>
      <vt:lpstr>3. The project gave me.....  (your thoughts)</vt:lpstr>
      <vt:lpstr>3. The project gave me.....  (your thoughts)</vt:lpstr>
      <vt:lpstr>4. How seriously and wisely was the plan of the project developed and implemented? </vt:lpstr>
      <vt:lpstr>5. Were there enough activities during the project?</vt:lpstr>
      <vt:lpstr>6What did not you satisfy during the implementation of the project?</vt:lpstr>
      <vt:lpstr>7. What could you advise/ suggest for organising the next project?  (optional answer) </vt:lpstr>
      <vt:lpstr>8. If I were an organizer, I would:  (optional answer) </vt:lpstr>
      <vt:lpstr>9. Would you recommend other students to take part in the Comenius projects? </vt:lpstr>
      <vt:lpstr>10. How, do you think, would young people be involved and motivated to participate in projects? </vt:lpstr>
      <vt:lpstr>11. Observations, comments, suggestions ....</vt:lpstr>
      <vt:lpstr>11. Observations, comments, suggestions ....</vt:lpstr>
      <vt:lpstr>TOP 10 of the project</vt:lpstr>
      <vt:lpstr>Slide 18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10</cp:revision>
  <dcterms:created xsi:type="dcterms:W3CDTF">2014-08-11T16:30:23Z</dcterms:created>
  <dcterms:modified xsi:type="dcterms:W3CDTF">2014-08-20T17:01:23Z</dcterms:modified>
</cp:coreProperties>
</file>